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71" r:id="rId4"/>
    <p:sldId id="272" r:id="rId5"/>
    <p:sldId id="276" r:id="rId6"/>
    <p:sldId id="275" r:id="rId7"/>
    <p:sldId id="274" r:id="rId8"/>
    <p:sldId id="273" r:id="rId9"/>
    <p:sldId id="282" r:id="rId10"/>
    <p:sldId id="281" r:id="rId11"/>
    <p:sldId id="280" r:id="rId12"/>
    <p:sldId id="279" r:id="rId13"/>
    <p:sldId id="278"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36">
          <p15:clr>
            <a:srgbClr val="A4A3A4"/>
          </p15:clr>
        </p15:guide>
        <p15:guide id="3" orient="horz" pos="799">
          <p15:clr>
            <a:srgbClr val="A4A3A4"/>
          </p15:clr>
        </p15:guide>
        <p15:guide id="4" pos="2880">
          <p15:clr>
            <a:srgbClr val="A4A3A4"/>
          </p15:clr>
        </p15:guide>
        <p15:guide id="5"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ys Cartwright" initials="RC" lastIdx="1" clrIdx="0">
    <p:extLst>
      <p:ext uri="{19B8F6BF-5375-455C-9EA6-DF929625EA0E}">
        <p15:presenceInfo xmlns:p15="http://schemas.microsoft.com/office/powerpoint/2012/main" userId="1364207c24857f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B91"/>
    <a:srgbClr val="87C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85781" autoAdjust="0"/>
  </p:normalViewPr>
  <p:slideViewPr>
    <p:cSldViewPr showGuides="1">
      <p:cViewPr varScale="1">
        <p:scale>
          <a:sx n="103" d="100"/>
          <a:sy n="103" d="100"/>
        </p:scale>
        <p:origin x="1890" y="108"/>
      </p:cViewPr>
      <p:guideLst>
        <p:guide orient="horz" pos="2160"/>
        <p:guide orient="horz" pos="436"/>
        <p:guide orient="horz" pos="799"/>
        <p:guide pos="2880"/>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45961-E2AE-45F9-943C-A774A58F2F4B}" type="datetimeFigureOut">
              <a:rPr lang="en-GB" smtClean="0"/>
              <a:t>13/01/2021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028AD-FEF3-4DD6-8D41-DF3B3E61E6FB}" type="slidenum">
              <a:rPr lang="en-GB" smtClean="0"/>
              <a:t>‹#›</a:t>
            </a:fld>
            <a:endParaRPr lang="en-GB"/>
          </a:p>
        </p:txBody>
      </p:sp>
    </p:spTree>
    <p:extLst>
      <p:ext uri="{BB962C8B-B14F-4D97-AF65-F5344CB8AC3E}">
        <p14:creationId xmlns:p14="http://schemas.microsoft.com/office/powerpoint/2010/main" val="375710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D028AD-FEF3-4DD6-8D41-DF3B3E61E6FB}" type="slidenum">
              <a:rPr lang="en-GB" smtClean="0"/>
              <a:t>3</a:t>
            </a:fld>
            <a:endParaRPr lang="en-GB"/>
          </a:p>
        </p:txBody>
      </p:sp>
    </p:spTree>
    <p:extLst>
      <p:ext uri="{BB962C8B-B14F-4D97-AF65-F5344CB8AC3E}">
        <p14:creationId xmlns:p14="http://schemas.microsoft.com/office/powerpoint/2010/main" val="254958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D028AD-FEF3-4DD6-8D41-DF3B3E61E6FB}" type="slidenum">
              <a:rPr lang="en-GB" smtClean="0"/>
              <a:t>5</a:t>
            </a:fld>
            <a:endParaRPr lang="en-GB"/>
          </a:p>
        </p:txBody>
      </p:sp>
    </p:spTree>
    <p:extLst>
      <p:ext uri="{BB962C8B-B14F-4D97-AF65-F5344CB8AC3E}">
        <p14:creationId xmlns:p14="http://schemas.microsoft.com/office/powerpoint/2010/main" val="183780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D028AD-FEF3-4DD6-8D41-DF3B3E61E6FB}" type="slidenum">
              <a:rPr lang="en-GB" smtClean="0"/>
              <a:t>8</a:t>
            </a:fld>
            <a:endParaRPr lang="en-GB"/>
          </a:p>
        </p:txBody>
      </p:sp>
    </p:spTree>
    <p:extLst>
      <p:ext uri="{BB962C8B-B14F-4D97-AF65-F5344CB8AC3E}">
        <p14:creationId xmlns:p14="http://schemas.microsoft.com/office/powerpoint/2010/main" val="72559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concern that SARs have given insufficient attention to this domain, even though practice and policy locally are profoundly shaped and influenced by the national legal, policy and financial context within which they are situated</a:t>
            </a:r>
          </a:p>
        </p:txBody>
      </p:sp>
      <p:sp>
        <p:nvSpPr>
          <p:cNvPr id="4" name="Slide Number Placeholder 3"/>
          <p:cNvSpPr>
            <a:spLocks noGrp="1"/>
          </p:cNvSpPr>
          <p:nvPr>
            <p:ph type="sldNum" sz="quarter" idx="5"/>
          </p:nvPr>
        </p:nvSpPr>
        <p:spPr/>
        <p:txBody>
          <a:bodyPr/>
          <a:lstStyle/>
          <a:p>
            <a:fld id="{9CD028AD-FEF3-4DD6-8D41-DF3B3E61E6FB}" type="slidenum">
              <a:rPr lang="en-GB" smtClean="0"/>
              <a:t>9</a:t>
            </a:fld>
            <a:endParaRPr lang="en-GB"/>
          </a:p>
        </p:txBody>
      </p:sp>
    </p:spTree>
    <p:extLst>
      <p:ext uri="{BB962C8B-B14F-4D97-AF65-F5344CB8AC3E}">
        <p14:creationId xmlns:p14="http://schemas.microsoft.com/office/powerpoint/2010/main" val="43931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a:t>
            </a:r>
            <a:r>
              <a:rPr lang="en-GB" dirty="0"/>
              <a:t>five main categories for sector led improvement priorities. I’ve picked out two, focussed on </a:t>
            </a:r>
            <a:r>
              <a:rPr lang="en-GB" b="0" dirty="0"/>
              <a:t>SAB practice in</a:t>
            </a:r>
            <a:r>
              <a:rPr lang="en-GB" b="0" baseline="0" dirty="0"/>
              <a:t> </a:t>
            </a:r>
            <a:r>
              <a:rPr lang="en-GB" b="0" dirty="0"/>
              <a:t>the commissioning and conduct of SARs and support for adult safeguarding</a:t>
            </a:r>
            <a:r>
              <a:rPr lang="en-GB" b="0" baseline="0" dirty="0"/>
              <a:t> practice improvement</a:t>
            </a:r>
            <a:endParaRPr lang="en-GB" b="0" dirty="0"/>
          </a:p>
        </p:txBody>
      </p:sp>
      <p:sp>
        <p:nvSpPr>
          <p:cNvPr id="4" name="Slide Number Placeholder 3"/>
          <p:cNvSpPr>
            <a:spLocks noGrp="1"/>
          </p:cNvSpPr>
          <p:nvPr>
            <p:ph type="sldNum" sz="quarter" idx="5"/>
          </p:nvPr>
        </p:nvSpPr>
        <p:spPr/>
        <p:txBody>
          <a:bodyPr/>
          <a:lstStyle/>
          <a:p>
            <a:fld id="{9CD028AD-FEF3-4DD6-8D41-DF3B3E61E6FB}" type="slidenum">
              <a:rPr lang="en-GB" smtClean="0"/>
              <a:t>10</a:t>
            </a:fld>
            <a:endParaRPr lang="en-GB"/>
          </a:p>
        </p:txBody>
      </p:sp>
    </p:spTree>
    <p:extLst>
      <p:ext uri="{BB962C8B-B14F-4D97-AF65-F5344CB8AC3E}">
        <p14:creationId xmlns:p14="http://schemas.microsoft.com/office/powerpoint/2010/main" val="375854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1 SSAB">
    <p:spTree>
      <p:nvGrpSpPr>
        <p:cNvPr id="1" name=""/>
        <p:cNvGrpSpPr/>
        <p:nvPr/>
      </p:nvGrpSpPr>
      <p:grpSpPr>
        <a:xfrm>
          <a:off x="0" y="0"/>
          <a:ext cx="0" cy="0"/>
          <a:chOff x="0" y="0"/>
          <a:chExt cx="0" cy="0"/>
        </a:xfrm>
      </p:grpSpPr>
      <p:pic>
        <p:nvPicPr>
          <p:cNvPr id="13" name="Picture 12" descr="slide-bground1.jpg"/>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3"/>
          <p:cNvSpPr>
            <a:spLocks noGrp="1"/>
          </p:cNvSpPr>
          <p:nvPr>
            <p:ph type="body" sz="quarter" idx="10"/>
          </p:nvPr>
        </p:nvSpPr>
        <p:spPr>
          <a:xfrm>
            <a:off x="468313" y="378938"/>
            <a:ext cx="6746875" cy="714396"/>
          </a:xfrm>
        </p:spPr>
        <p:txBody>
          <a:bodyPr/>
          <a:lstStyle>
            <a:lvl1pPr>
              <a:buNone/>
              <a:defRPr b="1">
                <a:solidFill>
                  <a:srgbClr val="004B91"/>
                </a:solidFill>
                <a:latin typeface="Arial" pitchFamily="34" charset="0"/>
                <a:cs typeface="Arial" pitchFamily="34" charset="0"/>
              </a:defRPr>
            </a:lvl1pPr>
          </a:lstStyle>
          <a:p>
            <a:pPr lvl="0"/>
            <a:r>
              <a:rPr lang="en-US"/>
              <a:t>Edit Master text styles</a:t>
            </a:r>
          </a:p>
        </p:txBody>
      </p:sp>
      <p:sp>
        <p:nvSpPr>
          <p:cNvPr id="12" name="Text Placeholder 15"/>
          <p:cNvSpPr>
            <a:spLocks noGrp="1"/>
          </p:cNvSpPr>
          <p:nvPr>
            <p:ph type="body" sz="quarter" idx="11"/>
          </p:nvPr>
        </p:nvSpPr>
        <p:spPr>
          <a:xfrm>
            <a:off x="468313" y="1268412"/>
            <a:ext cx="8461375" cy="4732337"/>
          </a:xfrm>
        </p:spPr>
        <p:txBody>
          <a:bodyPr lIns="0" tIns="0" rIns="0" bIns="0">
            <a:normAutofit/>
          </a:bodyPr>
          <a:lstStyle>
            <a:lvl1pPr>
              <a:buClr>
                <a:srgbClr val="87CDEA"/>
              </a:buClr>
              <a:defRPr sz="2800">
                <a:latin typeface="Arial" pitchFamily="34" charset="0"/>
                <a:cs typeface="Arial" pitchFamily="34" charset="0"/>
              </a:defRPr>
            </a:lvl1pPr>
            <a:lvl2pPr>
              <a:buClr>
                <a:srgbClr val="87CDEA"/>
              </a:buClr>
              <a:defRPr sz="2800">
                <a:latin typeface="Arial" pitchFamily="34" charset="0"/>
                <a:cs typeface="Arial" pitchFamily="34" charset="0"/>
              </a:defRPr>
            </a:lvl2pPr>
            <a:lvl3pPr>
              <a:buClr>
                <a:srgbClr val="87CDEA"/>
              </a:buClr>
              <a:defRPr sz="2800">
                <a:latin typeface="Arial" pitchFamily="34" charset="0"/>
                <a:cs typeface="Arial" pitchFamily="34" charset="0"/>
              </a:defRPr>
            </a:lvl3pPr>
            <a:lvl4pPr>
              <a:buClr>
                <a:srgbClr val="87CDEA"/>
              </a:buClr>
              <a:defRPr sz="2800">
                <a:latin typeface="Arial" pitchFamily="34" charset="0"/>
                <a:cs typeface="Arial" pitchFamily="34" charset="0"/>
              </a:defRPr>
            </a:lvl4pPr>
            <a:lvl5pPr>
              <a:buClr>
                <a:srgbClr val="87CDEA"/>
              </a:buClr>
              <a:defRPr sz="2800">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2 Full Logo">
    <p:spTree>
      <p:nvGrpSpPr>
        <p:cNvPr id="1" name=""/>
        <p:cNvGrpSpPr/>
        <p:nvPr/>
      </p:nvGrpSpPr>
      <p:grpSpPr>
        <a:xfrm>
          <a:off x="0" y="0"/>
          <a:ext cx="0" cy="0"/>
          <a:chOff x="0" y="0"/>
          <a:chExt cx="0" cy="0"/>
        </a:xfrm>
      </p:grpSpPr>
      <p:pic>
        <p:nvPicPr>
          <p:cNvPr id="17" name="Picture 16" descr="slide-bground2.jpg"/>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p:cNvSpPr>
            <a:spLocks noGrp="1"/>
          </p:cNvSpPr>
          <p:nvPr>
            <p:ph type="body" sz="quarter" idx="10"/>
          </p:nvPr>
        </p:nvSpPr>
        <p:spPr>
          <a:xfrm>
            <a:off x="468313" y="378938"/>
            <a:ext cx="6746875" cy="714396"/>
          </a:xfrm>
        </p:spPr>
        <p:txBody>
          <a:bodyPr/>
          <a:lstStyle>
            <a:lvl1pPr>
              <a:buNone/>
              <a:defRPr b="1">
                <a:solidFill>
                  <a:srgbClr val="004B91"/>
                </a:solidFill>
                <a:latin typeface="Arial" pitchFamily="34" charset="0"/>
                <a:cs typeface="Arial" pitchFamily="34" charset="0"/>
              </a:defRPr>
            </a:lvl1pPr>
          </a:lstStyle>
          <a:p>
            <a:pPr lvl="0"/>
            <a:r>
              <a:rPr lang="en-US"/>
              <a:t>Edit Master text styles</a:t>
            </a:r>
          </a:p>
        </p:txBody>
      </p:sp>
      <p:sp>
        <p:nvSpPr>
          <p:cNvPr id="16" name="Text Placeholder 15"/>
          <p:cNvSpPr>
            <a:spLocks noGrp="1"/>
          </p:cNvSpPr>
          <p:nvPr>
            <p:ph type="body" sz="quarter" idx="11"/>
          </p:nvPr>
        </p:nvSpPr>
        <p:spPr>
          <a:xfrm>
            <a:off x="468313" y="1268412"/>
            <a:ext cx="8461375" cy="4732337"/>
          </a:xfrm>
        </p:spPr>
        <p:txBody>
          <a:bodyPr lIns="0" tIns="0" rIns="0" bIns="0">
            <a:normAutofit/>
          </a:bodyPr>
          <a:lstStyle>
            <a:lvl1pPr>
              <a:buClr>
                <a:srgbClr val="87CDEA"/>
              </a:buClr>
              <a:defRPr sz="2800">
                <a:latin typeface="Arial" pitchFamily="34" charset="0"/>
                <a:cs typeface="Arial" pitchFamily="34" charset="0"/>
              </a:defRPr>
            </a:lvl1pPr>
            <a:lvl2pPr>
              <a:buClr>
                <a:srgbClr val="87CDEA"/>
              </a:buClr>
              <a:defRPr sz="2800">
                <a:latin typeface="Arial" pitchFamily="34" charset="0"/>
                <a:cs typeface="Arial" pitchFamily="34" charset="0"/>
              </a:defRPr>
            </a:lvl2pPr>
            <a:lvl3pPr>
              <a:buClr>
                <a:srgbClr val="87CDEA"/>
              </a:buClr>
              <a:defRPr sz="2800">
                <a:latin typeface="Arial" pitchFamily="34" charset="0"/>
                <a:cs typeface="Arial" pitchFamily="34" charset="0"/>
              </a:defRPr>
            </a:lvl3pPr>
            <a:lvl4pPr>
              <a:buClr>
                <a:srgbClr val="87CDEA"/>
              </a:buClr>
              <a:defRPr sz="2800">
                <a:latin typeface="Arial" pitchFamily="34" charset="0"/>
                <a:cs typeface="Arial" pitchFamily="34" charset="0"/>
              </a:defRPr>
            </a:lvl4pPr>
            <a:lvl5pPr>
              <a:buClr>
                <a:srgbClr val="87CDEA"/>
              </a:buClr>
              <a:defRPr sz="2800">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ext quote 1">
    <p:spTree>
      <p:nvGrpSpPr>
        <p:cNvPr id="1" name=""/>
        <p:cNvGrpSpPr/>
        <p:nvPr/>
      </p:nvGrpSpPr>
      <p:grpSpPr>
        <a:xfrm>
          <a:off x="0" y="0"/>
          <a:ext cx="0" cy="0"/>
          <a:chOff x="0" y="0"/>
          <a:chExt cx="0" cy="0"/>
        </a:xfrm>
      </p:grpSpPr>
      <p:pic>
        <p:nvPicPr>
          <p:cNvPr id="10" name="Picture 9" descr="slide-bground1.jpg"/>
          <p:cNvPicPr>
            <a:picLocks noChangeAspect="1"/>
          </p:cNvPicPr>
          <p:nvPr userDrawn="1"/>
        </p:nvPicPr>
        <p:blipFill>
          <a:blip r:embed="rId2"/>
          <a:stretch>
            <a:fillRect/>
          </a:stretch>
        </p:blipFill>
        <p:spPr>
          <a:xfrm>
            <a:off x="0" y="0"/>
            <a:ext cx="9144000" cy="6858000"/>
          </a:xfrm>
          <a:prstGeom prst="rect">
            <a:avLst/>
          </a:prstGeom>
        </p:spPr>
      </p:pic>
      <p:sp>
        <p:nvSpPr>
          <p:cNvPr id="5" name="Rounded Rectangle 4"/>
          <p:cNvSpPr/>
          <p:nvPr userDrawn="1"/>
        </p:nvSpPr>
        <p:spPr>
          <a:xfrm rot="60000">
            <a:off x="1020570" y="1618362"/>
            <a:ext cx="7215238" cy="3643338"/>
          </a:xfrm>
          <a:prstGeom prst="roundRect">
            <a:avLst>
              <a:gd name="adj" fmla="val 11266"/>
            </a:avLst>
          </a:prstGeom>
          <a:solidFill>
            <a:srgbClr val="87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userDrawn="1"/>
        </p:nvSpPr>
        <p:spPr>
          <a:xfrm rot="21540000">
            <a:off x="888468" y="1651803"/>
            <a:ext cx="7215238" cy="3643338"/>
          </a:xfrm>
          <a:prstGeom prst="roundRect">
            <a:avLst>
              <a:gd name="adj" fmla="val 11266"/>
            </a:avLst>
          </a:prstGeom>
          <a:solidFill>
            <a:srgbClr val="00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0" hasCustomPrompt="1"/>
          </p:nvPr>
        </p:nvSpPr>
        <p:spPr>
          <a:xfrm>
            <a:off x="1143000" y="2214563"/>
            <a:ext cx="6715125" cy="2786062"/>
          </a:xfrm>
        </p:spPr>
        <p:txBody>
          <a:bodyPr>
            <a:normAutofit/>
          </a:bodyPr>
          <a:lstStyle>
            <a:lvl1pPr algn="l">
              <a:buNone/>
              <a:defRPr sz="2800">
                <a:solidFill>
                  <a:schemeClr val="bg1"/>
                </a:solidFill>
                <a:latin typeface="Arial" pitchFamily="34" charset="0"/>
                <a:cs typeface="Arial" pitchFamily="34" charset="0"/>
              </a:defRPr>
            </a:lvl1pPr>
          </a:lstStyle>
          <a:p>
            <a:pPr lvl="0"/>
            <a:r>
              <a:rPr lang="en-US" dirty="0"/>
              <a:t>“Short text quote”</a:t>
            </a:r>
          </a:p>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ext quote 2">
    <p:spTree>
      <p:nvGrpSpPr>
        <p:cNvPr id="1" name=""/>
        <p:cNvGrpSpPr/>
        <p:nvPr/>
      </p:nvGrpSpPr>
      <p:grpSpPr>
        <a:xfrm>
          <a:off x="0" y="0"/>
          <a:ext cx="0" cy="0"/>
          <a:chOff x="0" y="0"/>
          <a:chExt cx="0" cy="0"/>
        </a:xfrm>
      </p:grpSpPr>
      <p:pic>
        <p:nvPicPr>
          <p:cNvPr id="13" name="Picture 12" descr="slide-bground1.jpg"/>
          <p:cNvPicPr>
            <a:picLocks noChangeAspect="1"/>
          </p:cNvPicPr>
          <p:nvPr userDrawn="1"/>
        </p:nvPicPr>
        <p:blipFill>
          <a:blip r:embed="rId2"/>
          <a:stretch>
            <a:fillRect/>
          </a:stretch>
        </p:blipFill>
        <p:spPr>
          <a:xfrm>
            <a:off x="0" y="0"/>
            <a:ext cx="9144000" cy="6858000"/>
          </a:xfrm>
          <a:prstGeom prst="rect">
            <a:avLst/>
          </a:prstGeom>
        </p:spPr>
      </p:pic>
      <p:sp>
        <p:nvSpPr>
          <p:cNvPr id="12" name="Freeform 11"/>
          <p:cNvSpPr/>
          <p:nvPr userDrawn="1"/>
        </p:nvSpPr>
        <p:spPr>
          <a:xfrm>
            <a:off x="1643042" y="4000504"/>
            <a:ext cx="1500198" cy="1371600"/>
          </a:xfrm>
          <a:custGeom>
            <a:avLst/>
            <a:gdLst>
              <a:gd name="connsiteX0" fmla="*/ 740229 w 1262743"/>
              <a:gd name="connsiteY0" fmla="*/ 0 h 1371600"/>
              <a:gd name="connsiteX1" fmla="*/ 740229 w 1262743"/>
              <a:gd name="connsiteY1" fmla="*/ 0 h 1371600"/>
              <a:gd name="connsiteX2" fmla="*/ 0 w 1262743"/>
              <a:gd name="connsiteY2" fmla="*/ 1371600 h 1371600"/>
              <a:gd name="connsiteX3" fmla="*/ 1262743 w 1262743"/>
              <a:gd name="connsiteY3" fmla="*/ 32657 h 1371600"/>
              <a:gd name="connsiteX4" fmla="*/ 740229 w 1262743"/>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3" h="1371600">
                <a:moveTo>
                  <a:pt x="740229" y="0"/>
                </a:moveTo>
                <a:lnTo>
                  <a:pt x="740229" y="0"/>
                </a:lnTo>
                <a:lnTo>
                  <a:pt x="0" y="1371600"/>
                </a:lnTo>
                <a:lnTo>
                  <a:pt x="1262743" y="32657"/>
                </a:lnTo>
                <a:lnTo>
                  <a:pt x="740229" y="0"/>
                </a:lnTo>
                <a:close/>
              </a:path>
            </a:pathLst>
          </a:custGeom>
          <a:solidFill>
            <a:srgbClr val="00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userDrawn="1"/>
        </p:nvSpPr>
        <p:spPr>
          <a:xfrm>
            <a:off x="888468" y="1651803"/>
            <a:ext cx="7326870" cy="2491577"/>
          </a:xfrm>
          <a:prstGeom prst="roundRect">
            <a:avLst>
              <a:gd name="adj" fmla="val 11266"/>
            </a:avLst>
          </a:prstGeom>
          <a:solidFill>
            <a:srgbClr val="00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0" hasCustomPrompt="1"/>
          </p:nvPr>
        </p:nvSpPr>
        <p:spPr>
          <a:xfrm>
            <a:off x="1143000" y="2214563"/>
            <a:ext cx="6715125" cy="1714503"/>
          </a:xfrm>
        </p:spPr>
        <p:txBody>
          <a:bodyPr>
            <a:normAutofit/>
          </a:bodyPr>
          <a:lstStyle>
            <a:lvl1pPr algn="l">
              <a:buNone/>
              <a:defRPr sz="2800">
                <a:solidFill>
                  <a:schemeClr val="bg1"/>
                </a:solidFill>
                <a:latin typeface="Arial" pitchFamily="34" charset="0"/>
                <a:cs typeface="Arial" pitchFamily="34" charset="0"/>
              </a:defRPr>
            </a:lvl1pPr>
          </a:lstStyle>
          <a:p>
            <a:pPr lvl="0"/>
            <a:r>
              <a:rPr lang="en-US" dirty="0"/>
              <a:t>“Short text quote”</a:t>
            </a:r>
          </a:p>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pic>
        <p:nvPicPr>
          <p:cNvPr id="10" name="Picture 9" descr="alt-title-slide.jp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3643306" y="2428868"/>
            <a:ext cx="5000660" cy="1428760"/>
          </a:xfrm>
        </p:spPr>
        <p:txBody>
          <a:bodyPr lIns="0" tIns="0" rIns="0" bIns="0">
            <a:normAutofit/>
          </a:bodyPr>
          <a:lstStyle>
            <a:lvl1pPr algn="l">
              <a:buNone/>
              <a:defRPr sz="2800">
                <a:solidFill>
                  <a:schemeClr val="tx1"/>
                </a:solidFill>
                <a:latin typeface="Arial" pitchFamily="34" charset="0"/>
                <a:cs typeface="Arial" pitchFamily="34" charset="0"/>
              </a:defRPr>
            </a:lvl1pPr>
          </a:lstStyle>
          <a:p>
            <a:pPr lvl="0"/>
            <a:r>
              <a:rPr lang="en-US" dirty="0"/>
              <a:t>Title</a:t>
            </a:r>
          </a:p>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 short text quote">
    <p:spTree>
      <p:nvGrpSpPr>
        <p:cNvPr id="1" name=""/>
        <p:cNvGrpSpPr/>
        <p:nvPr/>
      </p:nvGrpSpPr>
      <p:grpSpPr>
        <a:xfrm>
          <a:off x="0" y="0"/>
          <a:ext cx="0" cy="0"/>
          <a:chOff x="0" y="0"/>
          <a:chExt cx="0" cy="0"/>
        </a:xfrm>
      </p:grpSpPr>
      <p:pic>
        <p:nvPicPr>
          <p:cNvPr id="4" name="Picture 3" descr="alt-bground.jp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928662" y="2428868"/>
            <a:ext cx="7429552" cy="1428760"/>
          </a:xfrm>
        </p:spPr>
        <p:txBody>
          <a:bodyPr lIns="0" tIns="0" rIns="0" bIns="0">
            <a:normAutofit/>
          </a:bodyPr>
          <a:lstStyle>
            <a:lvl1pPr algn="l">
              <a:buNone/>
              <a:defRPr sz="2800">
                <a:solidFill>
                  <a:schemeClr val="tx1"/>
                </a:solidFill>
                <a:latin typeface="Arial" pitchFamily="34" charset="0"/>
                <a:cs typeface="Arial" pitchFamily="34" charset="0"/>
              </a:defRPr>
            </a:lvl1pPr>
          </a:lstStyle>
          <a:p>
            <a:pPr lvl="0"/>
            <a:r>
              <a:rPr lang="en-US" dirty="0"/>
              <a:t>“Text quote”</a:t>
            </a:r>
          </a:p>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C3B91-8D2C-4752-8635-04DBD3BD977B}" type="datetimeFigureOut">
              <a:rPr lang="en-US" smtClean="0"/>
              <a:t>1/13/2021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58F1B-F032-45CF-84A1-D9607BDEFE1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7" r:id="rId4"/>
    <p:sldLayoutId id="2147483658" r:id="rId5"/>
    <p:sldLayoutId id="214748365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6.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slide.jpg"/>
          <p:cNvPicPr>
            <a:picLocks noChangeAspect="1"/>
          </p:cNvPicPr>
          <p:nvPr/>
        </p:nvPicPr>
        <p:blipFill>
          <a:blip r:embed="rId4"/>
          <a:stretch>
            <a:fillRect/>
          </a:stretch>
        </p:blipFill>
        <p:spPr>
          <a:xfrm>
            <a:off x="0" y="-3662"/>
            <a:ext cx="9144000" cy="6858000"/>
          </a:xfrm>
          <a:prstGeom prst="rect">
            <a:avLst/>
          </a:prstGeom>
        </p:spPr>
      </p:pic>
      <p:sp>
        <p:nvSpPr>
          <p:cNvPr id="10" name="Title 1"/>
          <p:cNvSpPr txBox="1">
            <a:spLocks/>
          </p:cNvSpPr>
          <p:nvPr/>
        </p:nvSpPr>
        <p:spPr>
          <a:xfrm>
            <a:off x="1043608" y="1772816"/>
            <a:ext cx="7128792" cy="20162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atin typeface="Arial" panose="020B0604020202020204" pitchFamily="34" charset="0"/>
                <a:cs typeface="Arial" panose="020B0604020202020204" pitchFamily="34" charset="0"/>
              </a:rPr>
              <a:t>Analysis of Safeguarding Adult Reviews: </a:t>
            </a:r>
          </a:p>
          <a:p>
            <a:r>
              <a:rPr lang="en-US" sz="4000" b="1" dirty="0">
                <a:latin typeface="Arial" panose="020B0604020202020204" pitchFamily="34" charset="0"/>
                <a:cs typeface="Arial" panose="020B0604020202020204" pitchFamily="34" charset="0"/>
              </a:rPr>
              <a:t>April 2017 - March 2019 </a:t>
            </a:r>
            <a:endParaRPr lang="en-GB" sz="40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EC8317A-9EF5-4168-9AB1-151D512021DA}"/>
              </a:ext>
            </a:extLst>
          </p:cNvPr>
          <p:cNvSpPr txBox="1">
            <a:spLocks/>
          </p:cNvSpPr>
          <p:nvPr/>
        </p:nvSpPr>
        <p:spPr>
          <a:xfrm>
            <a:off x="1205626" y="4221088"/>
            <a:ext cx="673274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atin typeface="Arial" panose="020B0604020202020204" pitchFamily="34" charset="0"/>
                <a:cs typeface="Arial" panose="020B0604020202020204" pitchFamily="34" charset="0"/>
              </a:rPr>
              <a:t>Authors</a:t>
            </a:r>
            <a:r>
              <a:rPr lang="en-US" sz="2200" dirty="0">
                <a:latin typeface="Arial" panose="020B0604020202020204" pitchFamily="34" charset="0"/>
                <a:cs typeface="Arial" panose="020B0604020202020204" pitchFamily="34" charset="0"/>
              </a:rPr>
              <a:t>: Michael Preston-Shoot, Suzy Braye, Oli Preston, Karen Allen and Kate Spreadbury</a:t>
            </a:r>
          </a:p>
        </p:txBody>
      </p:sp>
      <p:pic>
        <p:nvPicPr>
          <p:cNvPr id="2"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48721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marL="0" indent="0"/>
            <a:r>
              <a:rPr lang="en-GB" dirty="0"/>
              <a:t>Sector-Led Improvement Priorities – SAB Commissioning and Conduct of SARs</a:t>
            </a:r>
          </a:p>
        </p:txBody>
      </p:sp>
      <p:sp>
        <p:nvSpPr>
          <p:cNvPr id="3" name="Text Placeholder 2"/>
          <p:cNvSpPr>
            <a:spLocks noGrp="1"/>
          </p:cNvSpPr>
          <p:nvPr>
            <p:ph type="body" sz="quarter" idx="11"/>
          </p:nvPr>
        </p:nvSpPr>
        <p:spPr>
          <a:xfrm>
            <a:off x="539937" y="1700808"/>
            <a:ext cx="6552343" cy="4104456"/>
          </a:xfrm>
        </p:spPr>
        <p:txBody>
          <a:bodyPr>
            <a:normAutofit fontScale="92500" lnSpcReduction="10000"/>
          </a:bodyPr>
          <a:lstStyle/>
          <a:p>
            <a:r>
              <a:rPr lang="en-GB" sz="2400" dirty="0"/>
              <a:t>SABs should review their record-keeping to ensure that completed SARs remain in the collective memory, available as a baseline for measuring subsequent change</a:t>
            </a:r>
          </a:p>
          <a:p>
            <a:r>
              <a:rPr lang="en-GB" sz="2400" dirty="0"/>
              <a:t>SABs should be asked to provide reassurance that partner agencies understand the relevant legislation regarding referral and commissioning of SARs</a:t>
            </a:r>
          </a:p>
          <a:p>
            <a:r>
              <a:rPr lang="en-GB" sz="2400" dirty="0"/>
              <a:t>Regional and national SAB networks to review approaches to the interpretation and application of section 44 Care Act 2014 in decision-making about SAR referrals</a:t>
            </a:r>
          </a:p>
        </p:txBody>
      </p:sp>
      <p:pic>
        <p:nvPicPr>
          <p:cNvPr id="4" name="Picture 3">
            <a:extLst>
              <a:ext uri="{FF2B5EF4-FFF2-40B4-BE49-F238E27FC236}">
                <a16:creationId xmlns:a16="http://schemas.microsoft.com/office/drawing/2014/main" id="{887F80B8-02D6-42C4-B023-6EE3A76A69F1}"/>
              </a:ext>
            </a:extLst>
          </p:cNvPr>
          <p:cNvPicPr>
            <a:picLocks noChangeAspect="1"/>
          </p:cNvPicPr>
          <p:nvPr/>
        </p:nvPicPr>
        <p:blipFill rotWithShape="1">
          <a:blip r:embed="rId5"/>
          <a:srcRect l="8859" r="11407"/>
          <a:stretch/>
        </p:blipFill>
        <p:spPr>
          <a:xfrm>
            <a:off x="7452320" y="1798800"/>
            <a:ext cx="1392370" cy="1343822"/>
          </a:xfrm>
          <a:prstGeom prst="rect">
            <a:avLst/>
          </a:prstGeom>
        </p:spPr>
      </p:pic>
      <p:pic>
        <p:nvPicPr>
          <p:cNvPr id="5" name="Picture 4">
            <a:extLst>
              <a:ext uri="{FF2B5EF4-FFF2-40B4-BE49-F238E27FC236}">
                <a16:creationId xmlns:a16="http://schemas.microsoft.com/office/drawing/2014/main" id="{2D1647B4-6D77-416A-8E78-CE9E91AD044D}"/>
              </a:ext>
            </a:extLst>
          </p:cNvPr>
          <p:cNvPicPr>
            <a:picLocks noChangeAspect="1"/>
          </p:cNvPicPr>
          <p:nvPr/>
        </p:nvPicPr>
        <p:blipFill rotWithShape="1">
          <a:blip r:embed="rId6"/>
          <a:srcRect l="25873" t="19854" r="26766" b="29129"/>
          <a:stretch/>
        </p:blipFill>
        <p:spPr>
          <a:xfrm>
            <a:off x="7324504" y="3715378"/>
            <a:ext cx="1648002" cy="1368152"/>
          </a:xfrm>
          <a:prstGeom prst="rect">
            <a:avLst/>
          </a:prstGeom>
        </p:spPr>
      </p:pic>
      <p:pic>
        <p:nvPicPr>
          <p:cNvPr id="6"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36950" y="5500464"/>
            <a:ext cx="609600" cy="609600"/>
          </a:xfrm>
          <a:prstGeom prst="rect">
            <a:avLst/>
          </a:prstGeom>
        </p:spPr>
      </p:pic>
    </p:spTree>
    <p:extLst>
      <p:ext uri="{BB962C8B-B14F-4D97-AF65-F5344CB8AC3E}">
        <p14:creationId xmlns:p14="http://schemas.microsoft.com/office/powerpoint/2010/main" val="3073148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9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378938"/>
            <a:ext cx="6911999" cy="817814"/>
          </a:xfrm>
        </p:spPr>
        <p:txBody>
          <a:bodyPr>
            <a:normAutofit fontScale="77500" lnSpcReduction="20000"/>
          </a:bodyPr>
          <a:lstStyle/>
          <a:p>
            <a:pPr marL="0" indent="0"/>
            <a:r>
              <a:rPr lang="en-GB" dirty="0"/>
              <a:t>Sector-led Improvement Priorities – SAB Commissioning and Conduct of SARs cont.</a:t>
            </a:r>
          </a:p>
        </p:txBody>
      </p:sp>
      <p:sp>
        <p:nvSpPr>
          <p:cNvPr id="3" name="Text Placeholder 2"/>
          <p:cNvSpPr>
            <a:spLocks noGrp="1"/>
          </p:cNvSpPr>
          <p:nvPr>
            <p:ph type="body" sz="quarter" idx="11"/>
          </p:nvPr>
        </p:nvSpPr>
        <p:spPr>
          <a:xfrm>
            <a:off x="431925" y="1592795"/>
            <a:ext cx="7092404" cy="4716525"/>
          </a:xfrm>
        </p:spPr>
        <p:txBody>
          <a:bodyPr>
            <a:normAutofit fontScale="92500" lnSpcReduction="20000"/>
          </a:bodyPr>
          <a:lstStyle/>
          <a:p>
            <a:r>
              <a:rPr lang="en-GB" sz="2400" dirty="0"/>
              <a:t>SABs should review their governance procedures for SARs and ensure that referrals and decision-making are timely, with meeting minutes and reviews clearly noting the reasons for positive or negative delay</a:t>
            </a:r>
          </a:p>
          <a:p>
            <a:r>
              <a:rPr lang="en-GB" sz="2400" dirty="0"/>
              <a:t>SABs should review their reporting of SARs in annual reports to ensure compliance with the requirements of statutory guidance and the imperatives that learning is embedded, and the impact and outcomes of reviews evaluated</a:t>
            </a:r>
          </a:p>
          <a:p>
            <a:r>
              <a:rPr lang="en-GB" sz="2400" dirty="0"/>
              <a:t>SABs should review their approach to ensuring the quality of reports</a:t>
            </a:r>
          </a:p>
          <a:p>
            <a:r>
              <a:rPr lang="en-GB" sz="2400" dirty="0"/>
              <a:t>Terms of reference for all SARs must include consideration of how race, culture, ethnicity and other protected characteristics as codified by the Equality Act 2010 may have impacted on case management</a:t>
            </a:r>
          </a:p>
        </p:txBody>
      </p:sp>
      <p:pic>
        <p:nvPicPr>
          <p:cNvPr id="4" name="Picture 3">
            <a:extLst>
              <a:ext uri="{FF2B5EF4-FFF2-40B4-BE49-F238E27FC236}">
                <a16:creationId xmlns:a16="http://schemas.microsoft.com/office/drawing/2014/main" id="{D187A7C5-D580-434A-9DFB-31DCC102845F}"/>
              </a:ext>
            </a:extLst>
          </p:cNvPr>
          <p:cNvPicPr>
            <a:picLocks noChangeAspect="1"/>
          </p:cNvPicPr>
          <p:nvPr/>
        </p:nvPicPr>
        <p:blipFill rotWithShape="1">
          <a:blip r:embed="rId4"/>
          <a:srcRect l="10625" t="6951" r="9838" b="3801"/>
          <a:stretch/>
        </p:blipFill>
        <p:spPr>
          <a:xfrm>
            <a:off x="7596336" y="1916832"/>
            <a:ext cx="1368152" cy="1151415"/>
          </a:xfrm>
          <a:prstGeom prst="rect">
            <a:avLst/>
          </a:prstGeom>
        </p:spPr>
      </p:pic>
      <p:pic>
        <p:nvPicPr>
          <p:cNvPr id="7" name="Picture 6">
            <a:extLst>
              <a:ext uri="{FF2B5EF4-FFF2-40B4-BE49-F238E27FC236}">
                <a16:creationId xmlns:a16="http://schemas.microsoft.com/office/drawing/2014/main" id="{B4A5FA9F-C1DA-4A50-9E69-4AA906F503CD}"/>
              </a:ext>
            </a:extLst>
          </p:cNvPr>
          <p:cNvPicPr>
            <a:picLocks noChangeAspect="1"/>
          </p:cNvPicPr>
          <p:nvPr/>
        </p:nvPicPr>
        <p:blipFill>
          <a:blip r:embed="rId5"/>
          <a:stretch>
            <a:fillRect/>
          </a:stretch>
        </p:blipFill>
        <p:spPr>
          <a:xfrm>
            <a:off x="7740352" y="4005064"/>
            <a:ext cx="1144602" cy="1151415"/>
          </a:xfrm>
          <a:prstGeom prst="rect">
            <a:avLst/>
          </a:prstGeom>
        </p:spPr>
      </p:pic>
      <p:pic>
        <p:nvPicPr>
          <p:cNvPr id="5"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19512" y="5805264"/>
            <a:ext cx="609600" cy="609600"/>
          </a:xfrm>
          <a:prstGeom prst="rect">
            <a:avLst/>
          </a:prstGeom>
        </p:spPr>
      </p:pic>
    </p:spTree>
    <p:extLst>
      <p:ext uri="{BB962C8B-B14F-4D97-AF65-F5344CB8AC3E}">
        <p14:creationId xmlns:p14="http://schemas.microsoft.com/office/powerpoint/2010/main" val="1767453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pPr marL="0" indent="0"/>
            <a:r>
              <a:rPr lang="en-GB" dirty="0"/>
              <a:t>Sector Led Improvement Priorities - Support for Adult Safeguarding Practice Improvement  </a:t>
            </a:r>
          </a:p>
        </p:txBody>
      </p:sp>
      <p:sp>
        <p:nvSpPr>
          <p:cNvPr id="3" name="Text Placeholder 2"/>
          <p:cNvSpPr>
            <a:spLocks noGrp="1"/>
          </p:cNvSpPr>
          <p:nvPr>
            <p:ph type="body" sz="quarter" idx="11"/>
          </p:nvPr>
        </p:nvSpPr>
        <p:spPr>
          <a:xfrm>
            <a:off x="359917" y="1664803"/>
            <a:ext cx="6746876" cy="4284477"/>
          </a:xfrm>
        </p:spPr>
        <p:txBody>
          <a:bodyPr>
            <a:normAutofit/>
          </a:bodyPr>
          <a:lstStyle/>
          <a:p>
            <a:r>
              <a:rPr lang="en-GB" sz="2200" dirty="0"/>
              <a:t>Briefings should be published for practitioners and managers on the implications for best practice in adult safeguarding of the requirements of the Equality Act 2010</a:t>
            </a:r>
          </a:p>
          <a:p>
            <a:r>
              <a:rPr lang="en-GB" sz="2200" dirty="0"/>
              <a:t>Direct work with adults at risk: SABs should review how they seek assurance on practice standards and contribute to improvement, working to the priorities in the main report. </a:t>
            </a:r>
          </a:p>
          <a:p>
            <a:r>
              <a:rPr lang="en-GB" sz="2200" dirty="0"/>
              <a:t>Interagency working: SABs should review how they seek assurance on standards of interagency practice and contribute to improvement, working to the priorities in the main report</a:t>
            </a:r>
          </a:p>
        </p:txBody>
      </p:sp>
      <p:pic>
        <p:nvPicPr>
          <p:cNvPr id="4" name="Picture 3">
            <a:extLst>
              <a:ext uri="{FF2B5EF4-FFF2-40B4-BE49-F238E27FC236}">
                <a16:creationId xmlns:a16="http://schemas.microsoft.com/office/drawing/2014/main" id="{364A91B9-EE53-4D24-AEA3-51F833E9D545}"/>
              </a:ext>
            </a:extLst>
          </p:cNvPr>
          <p:cNvPicPr>
            <a:picLocks noChangeAspect="1"/>
          </p:cNvPicPr>
          <p:nvPr/>
        </p:nvPicPr>
        <p:blipFill>
          <a:blip r:embed="rId4"/>
          <a:stretch>
            <a:fillRect/>
          </a:stretch>
        </p:blipFill>
        <p:spPr>
          <a:xfrm>
            <a:off x="7251117" y="3863038"/>
            <a:ext cx="1702160" cy="1260141"/>
          </a:xfrm>
          <a:prstGeom prst="rect">
            <a:avLst/>
          </a:prstGeom>
        </p:spPr>
      </p:pic>
      <p:pic>
        <p:nvPicPr>
          <p:cNvPr id="5" name="Picture 4">
            <a:extLst>
              <a:ext uri="{FF2B5EF4-FFF2-40B4-BE49-F238E27FC236}">
                <a16:creationId xmlns:a16="http://schemas.microsoft.com/office/drawing/2014/main" id="{B5C92C1F-E9D5-4BAE-9B7F-1F35D7B5F7BC}"/>
              </a:ext>
            </a:extLst>
          </p:cNvPr>
          <p:cNvPicPr>
            <a:picLocks noChangeAspect="1"/>
          </p:cNvPicPr>
          <p:nvPr/>
        </p:nvPicPr>
        <p:blipFill rotWithShape="1">
          <a:blip r:embed="rId5"/>
          <a:srcRect l="20736" r="22361"/>
          <a:stretch/>
        </p:blipFill>
        <p:spPr>
          <a:xfrm>
            <a:off x="7418121" y="1772816"/>
            <a:ext cx="1368152" cy="1504678"/>
          </a:xfrm>
          <a:prstGeom prst="rect">
            <a:avLst/>
          </a:prstGeom>
        </p:spPr>
      </p:pic>
      <p:pic>
        <p:nvPicPr>
          <p:cNvPr id="6"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36950" y="5881129"/>
            <a:ext cx="609600" cy="609600"/>
          </a:xfrm>
          <a:prstGeom prst="rect">
            <a:avLst/>
          </a:prstGeom>
        </p:spPr>
      </p:pic>
    </p:spTree>
    <p:extLst>
      <p:ext uri="{BB962C8B-B14F-4D97-AF65-F5344CB8AC3E}">
        <p14:creationId xmlns:p14="http://schemas.microsoft.com/office/powerpoint/2010/main" val="321400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5940" y="1628799"/>
            <a:ext cx="8100516" cy="3312369"/>
          </a:xfrm>
        </p:spPr>
        <p:txBody>
          <a:bodyPr>
            <a:normAutofit lnSpcReduction="10000"/>
          </a:bodyPr>
          <a:lstStyle/>
          <a:p>
            <a:r>
              <a:rPr lang="en-GB" sz="2200" dirty="0"/>
              <a:t>Organisational Features: SABs should review how they seek assurance on organisational systems, culture and resources, and contribute to improvement across their partnership, working to the priorities set out in the main report.</a:t>
            </a:r>
          </a:p>
          <a:p>
            <a:pPr marL="0" indent="0">
              <a:buNone/>
            </a:pPr>
            <a:endParaRPr lang="en-GB" sz="2200" dirty="0"/>
          </a:p>
          <a:p>
            <a:r>
              <a:rPr lang="en-GB" sz="2200" dirty="0"/>
              <a:t>Given the consistency of recommendations in SARs, which replicate those made in earlier reviews, SABs should review how they seek assurance on practice standards and contribute to service and policy improvement and enhancement across their partnerships.</a:t>
            </a:r>
          </a:p>
        </p:txBody>
      </p:sp>
      <p:sp>
        <p:nvSpPr>
          <p:cNvPr id="6" name="Text Placeholder 1">
            <a:extLst>
              <a:ext uri="{FF2B5EF4-FFF2-40B4-BE49-F238E27FC236}">
                <a16:creationId xmlns:a16="http://schemas.microsoft.com/office/drawing/2014/main" id="{868E899E-225D-4337-8C5F-B76383B364CA}"/>
              </a:ext>
            </a:extLst>
          </p:cNvPr>
          <p:cNvSpPr>
            <a:spLocks noGrp="1"/>
          </p:cNvSpPr>
          <p:nvPr>
            <p:ph type="body" sz="quarter" idx="10"/>
          </p:nvPr>
        </p:nvSpPr>
        <p:spPr>
          <a:xfrm>
            <a:off x="468313" y="378938"/>
            <a:ext cx="6746875" cy="714396"/>
          </a:xfrm>
        </p:spPr>
        <p:txBody>
          <a:bodyPr>
            <a:normAutofit fontScale="70000" lnSpcReduction="20000"/>
          </a:bodyPr>
          <a:lstStyle/>
          <a:p>
            <a:pPr marL="0" indent="0"/>
            <a:r>
              <a:rPr lang="en-GB" dirty="0"/>
              <a:t>Sector Led Improvement Priorities - Support for Adult Safeguarding Practice Improvement cont.  </a:t>
            </a:r>
          </a:p>
        </p:txBody>
      </p:sp>
      <p:pic>
        <p:nvPicPr>
          <p:cNvPr id="7" name="Picture 6">
            <a:extLst>
              <a:ext uri="{FF2B5EF4-FFF2-40B4-BE49-F238E27FC236}">
                <a16:creationId xmlns:a16="http://schemas.microsoft.com/office/drawing/2014/main" id="{86954FD4-8D4A-49A5-9764-CCDD860800B7}"/>
              </a:ext>
            </a:extLst>
          </p:cNvPr>
          <p:cNvPicPr>
            <a:picLocks noChangeAspect="1"/>
          </p:cNvPicPr>
          <p:nvPr/>
        </p:nvPicPr>
        <p:blipFill>
          <a:blip r:embed="rId2"/>
          <a:stretch>
            <a:fillRect/>
          </a:stretch>
        </p:blipFill>
        <p:spPr>
          <a:xfrm>
            <a:off x="5796136" y="4448387"/>
            <a:ext cx="3033401" cy="1561628"/>
          </a:xfrm>
          <a:prstGeom prst="rect">
            <a:avLst/>
          </a:prstGeom>
        </p:spPr>
      </p:pic>
    </p:spTree>
    <p:extLst>
      <p:ext uri="{BB962C8B-B14F-4D97-AF65-F5344CB8AC3E}">
        <p14:creationId xmlns:p14="http://schemas.microsoft.com/office/powerpoint/2010/main" val="226077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Key Questions for SABs</a:t>
            </a:r>
          </a:p>
        </p:txBody>
      </p:sp>
      <p:sp>
        <p:nvSpPr>
          <p:cNvPr id="3" name="Text Placeholder 2"/>
          <p:cNvSpPr>
            <a:spLocks noGrp="1"/>
          </p:cNvSpPr>
          <p:nvPr>
            <p:ph type="body" sz="quarter" idx="11"/>
          </p:nvPr>
        </p:nvSpPr>
        <p:spPr>
          <a:xfrm>
            <a:off x="468313" y="1705158"/>
            <a:ext cx="6984007" cy="2659946"/>
          </a:xfrm>
        </p:spPr>
        <p:txBody>
          <a:bodyPr>
            <a:normAutofit/>
          </a:bodyPr>
          <a:lstStyle/>
          <a:p>
            <a:r>
              <a:rPr lang="en-GB" sz="2200" dirty="0"/>
              <a:t>How has SAR quality been assured?</a:t>
            </a:r>
          </a:p>
          <a:p>
            <a:r>
              <a:rPr lang="en-GB" sz="2200" dirty="0"/>
              <a:t>How has the SAB captured the outcomes of action taken to implement SAR recommendations?</a:t>
            </a:r>
          </a:p>
          <a:p>
            <a:r>
              <a:rPr lang="en-GB" sz="2200" dirty="0"/>
              <a:t>Are we making sufficient use of the available evidence from SARs and from research when analysing the facilitators that enhance and the barriers that impede good practice?</a:t>
            </a:r>
          </a:p>
          <a:p>
            <a:endParaRPr lang="en-GB" sz="2200" dirty="0"/>
          </a:p>
        </p:txBody>
      </p:sp>
      <p:pic>
        <p:nvPicPr>
          <p:cNvPr id="4" name="Picture 3">
            <a:extLst>
              <a:ext uri="{FF2B5EF4-FFF2-40B4-BE49-F238E27FC236}">
                <a16:creationId xmlns:a16="http://schemas.microsoft.com/office/drawing/2014/main" id="{698283A4-F3D6-406A-92A0-BA31CA3C956F}"/>
              </a:ext>
            </a:extLst>
          </p:cNvPr>
          <p:cNvPicPr>
            <a:picLocks noChangeAspect="1"/>
          </p:cNvPicPr>
          <p:nvPr/>
        </p:nvPicPr>
        <p:blipFill rotWithShape="1">
          <a:blip r:embed="rId4"/>
          <a:srcRect l="12201" t="4641" r="15981" b="6529"/>
          <a:stretch/>
        </p:blipFill>
        <p:spPr>
          <a:xfrm>
            <a:off x="7308304" y="1916954"/>
            <a:ext cx="1513504" cy="1871964"/>
          </a:xfrm>
          <a:prstGeom prst="rect">
            <a:avLst/>
          </a:prstGeom>
        </p:spPr>
      </p:pic>
      <p:sp>
        <p:nvSpPr>
          <p:cNvPr id="5" name="Text Placeholder 2">
            <a:extLst>
              <a:ext uri="{FF2B5EF4-FFF2-40B4-BE49-F238E27FC236}">
                <a16:creationId xmlns:a16="http://schemas.microsoft.com/office/drawing/2014/main" id="{3F28B9A4-BF49-48C8-A908-218C3DF0D80A}"/>
              </a:ext>
            </a:extLst>
          </p:cNvPr>
          <p:cNvSpPr txBox="1">
            <a:spLocks/>
          </p:cNvSpPr>
          <p:nvPr/>
        </p:nvSpPr>
        <p:spPr>
          <a:xfrm>
            <a:off x="468313" y="4220844"/>
            <a:ext cx="8496175" cy="1512168"/>
          </a:xfrm>
          <a:prstGeom prst="rect">
            <a:avLst/>
          </a:prstGeom>
        </p:spPr>
        <p:txBody>
          <a:bodyPr vert="horz" lIns="0" tIns="0" rIns="0" bIns="0" rtlCol="0">
            <a:normAutofit/>
          </a:bodyPr>
          <a:lstStyle>
            <a:lvl1pPr marL="342900" indent="-342900" algn="l" defTabSz="914400" rtl="0" eaLnBrk="1" latinLnBrk="0" hangingPunct="1">
              <a:spcBef>
                <a:spcPct val="20000"/>
              </a:spcBef>
              <a:buClr>
                <a:srgbClr val="87CDEA"/>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7CDEA"/>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87CDEA"/>
              </a:buClr>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87CDEA"/>
              </a:buClr>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7CDEA"/>
              </a:buClr>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Are we learning what still needs to be achieved locally and nationally to provide the best context for preventing and protecting individuals from different types of abuse and neglect?</a:t>
            </a:r>
          </a:p>
        </p:txBody>
      </p:sp>
      <p:pic>
        <p:nvPicPr>
          <p:cNvPr id="6"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1600" y="5428212"/>
            <a:ext cx="609600" cy="609600"/>
          </a:xfrm>
          <a:prstGeom prst="rect">
            <a:avLst/>
          </a:prstGeom>
        </p:spPr>
      </p:pic>
    </p:spTree>
    <p:extLst>
      <p:ext uri="{BB962C8B-B14F-4D97-AF65-F5344CB8AC3E}">
        <p14:creationId xmlns:p14="http://schemas.microsoft.com/office/powerpoint/2010/main" val="3710845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6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Background </a:t>
            </a:r>
          </a:p>
        </p:txBody>
      </p:sp>
      <p:sp>
        <p:nvSpPr>
          <p:cNvPr id="3" name="Text Placeholder 2"/>
          <p:cNvSpPr>
            <a:spLocks noGrp="1"/>
          </p:cNvSpPr>
          <p:nvPr>
            <p:ph type="body" sz="quarter" idx="11"/>
          </p:nvPr>
        </p:nvSpPr>
        <p:spPr>
          <a:xfrm>
            <a:off x="395536" y="1484785"/>
            <a:ext cx="8532564" cy="4176464"/>
          </a:xfrm>
        </p:spPr>
        <p:txBody>
          <a:bodyPr>
            <a:normAutofit/>
          </a:bodyPr>
          <a:lstStyle/>
          <a:p>
            <a:r>
              <a:rPr lang="en-GB" sz="2400" dirty="0"/>
              <a:t>First national analysis of Safeguarding Adult Reviews (SARs)</a:t>
            </a:r>
          </a:p>
          <a:p>
            <a:r>
              <a:rPr lang="en-GB" sz="2400" dirty="0"/>
              <a:t>Purpose was to identify priorities for sector-led improvement.</a:t>
            </a:r>
          </a:p>
          <a:p>
            <a:r>
              <a:rPr lang="en-GB" sz="2400" dirty="0"/>
              <a:t>Analysis fills a significant gap in the knowledge base about adult safeguarding across all types of abuse and neglect</a:t>
            </a:r>
          </a:p>
          <a:p>
            <a:r>
              <a:rPr lang="en-GB" sz="2400" dirty="0"/>
              <a:t>98% SABs (129/132) responded to requests for published and unpublished reviews completed 			 between 1 April 2017 and 31 March 2019</a:t>
            </a:r>
          </a:p>
          <a:p>
            <a:r>
              <a:rPr lang="en-GB" sz="2400" dirty="0"/>
              <a:t>In total 231 SARs are included in the                          analysis</a:t>
            </a:r>
            <a:endParaRPr lang="en-GB" dirty="0"/>
          </a:p>
        </p:txBody>
      </p:sp>
      <p:pic>
        <p:nvPicPr>
          <p:cNvPr id="6" name="Picture 5">
            <a:extLst>
              <a:ext uri="{FF2B5EF4-FFF2-40B4-BE49-F238E27FC236}">
                <a16:creationId xmlns:a16="http://schemas.microsoft.com/office/drawing/2014/main" id="{9F63B5F9-BAC7-4494-9DDC-CFF8CCB352B4}"/>
              </a:ext>
            </a:extLst>
          </p:cNvPr>
          <p:cNvPicPr>
            <a:picLocks noChangeAspect="1"/>
          </p:cNvPicPr>
          <p:nvPr/>
        </p:nvPicPr>
        <p:blipFill rotWithShape="1">
          <a:blip r:embed="rId4"/>
          <a:srcRect l="6209" t="10876" r="6783" b="9087"/>
          <a:stretch/>
        </p:blipFill>
        <p:spPr>
          <a:xfrm>
            <a:off x="6516216" y="3995426"/>
            <a:ext cx="2304256" cy="2119644"/>
          </a:xfrm>
          <a:prstGeom prst="rect">
            <a:avLst/>
          </a:prstGeom>
        </p:spPr>
      </p:pic>
      <p:pic>
        <p:nvPicPr>
          <p:cNvPr id="4"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57018" y="5356449"/>
            <a:ext cx="609600" cy="609600"/>
          </a:xfrm>
          <a:prstGeom prst="rect">
            <a:avLst/>
          </a:prstGeom>
        </p:spPr>
      </p:pic>
    </p:spTree>
    <p:extLst>
      <p:ext uri="{BB962C8B-B14F-4D97-AF65-F5344CB8AC3E}">
        <p14:creationId xmlns:p14="http://schemas.microsoft.com/office/powerpoint/2010/main" val="2032707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Types of Abuse and Neglect</a:t>
            </a:r>
          </a:p>
        </p:txBody>
      </p:sp>
      <p:graphicFrame>
        <p:nvGraphicFramePr>
          <p:cNvPr id="6" name="Content Placeholder 3">
            <a:extLst>
              <a:ext uri="{FF2B5EF4-FFF2-40B4-BE49-F238E27FC236}">
                <a16:creationId xmlns:a16="http://schemas.microsoft.com/office/drawing/2014/main" id="{17D268DD-EEE3-4732-9DA7-0A852A4A8763}"/>
              </a:ext>
            </a:extLst>
          </p:cNvPr>
          <p:cNvGraphicFramePr>
            <a:graphicFrameLocks/>
          </p:cNvGraphicFramePr>
          <p:nvPr>
            <p:extLst>
              <p:ext uri="{D42A27DB-BD31-4B8C-83A1-F6EECF244321}">
                <p14:modId xmlns:p14="http://schemas.microsoft.com/office/powerpoint/2010/main" val="1526200126"/>
              </p:ext>
            </p:extLst>
          </p:nvPr>
        </p:nvGraphicFramePr>
        <p:xfrm>
          <a:off x="611560" y="1340768"/>
          <a:ext cx="8280924" cy="4282822"/>
        </p:xfrm>
        <a:graphic>
          <a:graphicData uri="http://schemas.openxmlformats.org/drawingml/2006/table">
            <a:tbl>
              <a:tblPr/>
              <a:tblGrid>
                <a:gridCol w="1440160">
                  <a:extLst>
                    <a:ext uri="{9D8B030D-6E8A-4147-A177-3AD203B41FA5}">
                      <a16:colId xmlns:a16="http://schemas.microsoft.com/office/drawing/2014/main" val="480114276"/>
                    </a:ext>
                  </a:extLst>
                </a:gridCol>
                <a:gridCol w="1224136">
                  <a:extLst>
                    <a:ext uri="{9D8B030D-6E8A-4147-A177-3AD203B41FA5}">
                      <a16:colId xmlns:a16="http://schemas.microsoft.com/office/drawing/2014/main" val="195106779"/>
                    </a:ext>
                  </a:extLst>
                </a:gridCol>
                <a:gridCol w="1476166">
                  <a:extLst>
                    <a:ext uri="{9D8B030D-6E8A-4147-A177-3AD203B41FA5}">
                      <a16:colId xmlns:a16="http://schemas.microsoft.com/office/drawing/2014/main" val="1485290580"/>
                    </a:ext>
                  </a:extLst>
                </a:gridCol>
                <a:gridCol w="1476162">
                  <a:extLst>
                    <a:ext uri="{9D8B030D-6E8A-4147-A177-3AD203B41FA5}">
                      <a16:colId xmlns:a16="http://schemas.microsoft.com/office/drawing/2014/main" val="1886517360"/>
                    </a:ext>
                  </a:extLst>
                </a:gridCol>
                <a:gridCol w="1284146">
                  <a:extLst>
                    <a:ext uri="{9D8B030D-6E8A-4147-A177-3AD203B41FA5}">
                      <a16:colId xmlns:a16="http://schemas.microsoft.com/office/drawing/2014/main" val="1918108171"/>
                    </a:ext>
                  </a:extLst>
                </a:gridCol>
                <a:gridCol w="1380154">
                  <a:extLst>
                    <a:ext uri="{9D8B030D-6E8A-4147-A177-3AD203B41FA5}">
                      <a16:colId xmlns:a16="http://schemas.microsoft.com/office/drawing/2014/main" val="2863513867"/>
                    </a:ext>
                  </a:extLst>
                </a:gridCol>
              </a:tblGrid>
              <a:tr h="50405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Type of Abuse/Neglect</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SARs 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Per cent</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Type of Abuse/Neglect</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SARs 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Per cent</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4124701"/>
                  </a:ext>
                </a:extLst>
              </a:tr>
              <a:tr h="3552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Self-Neglect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Sexual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415952"/>
                  </a:ext>
                </a:extLst>
              </a:tr>
              <a:tr h="6216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Neglect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Sexual Exploitation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1629743"/>
                  </a:ext>
                </a:extLst>
              </a:tr>
              <a:tr h="511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Physical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Modern Slavery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883529"/>
                  </a:ext>
                </a:extLst>
              </a:tr>
              <a:tr h="6216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Organisational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Discriminatory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412353"/>
                  </a:ext>
                </a:extLst>
              </a:tr>
              <a:tr h="511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Financial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572277"/>
                  </a:ext>
                </a:extLst>
              </a:tr>
              <a:tr h="5207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Domestic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a:latin typeface="Arial" panose="020B0604020202020204" pitchFamily="34" charset="0"/>
                          <a:cs typeface="Arial" panose="020B060402020202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Not Specified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748720"/>
                  </a:ext>
                </a:extLst>
              </a:tr>
              <a:tr h="6216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Psychological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1421249"/>
                  </a:ext>
                </a:extLst>
              </a:tr>
            </a:tbl>
          </a:graphicData>
        </a:graphic>
      </p:graphicFrame>
      <p:pic>
        <p:nvPicPr>
          <p:cNvPr id="3"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7222" y="5733256"/>
            <a:ext cx="609600" cy="609600"/>
          </a:xfrm>
          <a:prstGeom prst="rect">
            <a:avLst/>
          </a:prstGeom>
        </p:spPr>
      </p:pic>
    </p:spTree>
    <p:extLst>
      <p:ext uri="{BB962C8B-B14F-4D97-AF65-F5344CB8AC3E}">
        <p14:creationId xmlns:p14="http://schemas.microsoft.com/office/powerpoint/2010/main" val="1184946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Cases cont.</a:t>
            </a:r>
          </a:p>
        </p:txBody>
      </p:sp>
      <p:sp>
        <p:nvSpPr>
          <p:cNvPr id="3" name="Text Placeholder 2"/>
          <p:cNvSpPr>
            <a:spLocks noGrp="1"/>
          </p:cNvSpPr>
          <p:nvPr>
            <p:ph type="body" sz="quarter" idx="11"/>
          </p:nvPr>
        </p:nvSpPr>
        <p:spPr>
          <a:xfrm>
            <a:off x="539553" y="1484784"/>
            <a:ext cx="7200799" cy="4464497"/>
          </a:xfrm>
        </p:spPr>
        <p:txBody>
          <a:bodyPr>
            <a:normAutofit lnSpcReduction="10000"/>
          </a:bodyPr>
          <a:lstStyle/>
          <a:p>
            <a:r>
              <a:rPr lang="en-GB" sz="2400" dirty="0"/>
              <a:t>A range of health concerns were reported, the most common being mental health and chronic physical conditions</a:t>
            </a:r>
          </a:p>
          <a:p>
            <a:r>
              <a:rPr lang="en-GB" sz="2400" dirty="0"/>
              <a:t>The most common living situations were living alone (36%) and in group care (33%)</a:t>
            </a:r>
          </a:p>
          <a:p>
            <a:r>
              <a:rPr lang="en-GB" sz="2400" dirty="0"/>
              <a:t>The most common location for the abuse/neglect was the person’s own home (48%), followed by residential/nursing care (18%)</a:t>
            </a:r>
          </a:p>
          <a:p>
            <a:r>
              <a:rPr lang="en-GB" sz="2400" dirty="0"/>
              <a:t>The most common perpetrator of abuse was ‘self’ (48%), followed by care providers (30%)</a:t>
            </a:r>
          </a:p>
          <a:p>
            <a:r>
              <a:rPr lang="en-GB" sz="2400" dirty="0"/>
              <a:t>Few SARs provided information about, or analysed, the impact of sexuality and ethnicity</a:t>
            </a:r>
          </a:p>
        </p:txBody>
      </p:sp>
      <p:pic>
        <p:nvPicPr>
          <p:cNvPr id="4" name="Picture 3">
            <a:extLst>
              <a:ext uri="{FF2B5EF4-FFF2-40B4-BE49-F238E27FC236}">
                <a16:creationId xmlns:a16="http://schemas.microsoft.com/office/drawing/2014/main" id="{B41F97DF-110F-4E92-B48F-0ADB54BBCC6E}"/>
              </a:ext>
            </a:extLst>
          </p:cNvPr>
          <p:cNvPicPr>
            <a:picLocks noChangeAspect="1"/>
          </p:cNvPicPr>
          <p:nvPr/>
        </p:nvPicPr>
        <p:blipFill>
          <a:blip r:embed="rId4"/>
          <a:stretch>
            <a:fillRect/>
          </a:stretch>
        </p:blipFill>
        <p:spPr>
          <a:xfrm>
            <a:off x="7668344" y="1318851"/>
            <a:ext cx="1080120" cy="1080120"/>
          </a:xfrm>
          <a:prstGeom prst="rect">
            <a:avLst/>
          </a:prstGeom>
        </p:spPr>
      </p:pic>
      <p:pic>
        <p:nvPicPr>
          <p:cNvPr id="6" name="Picture 5">
            <a:extLst>
              <a:ext uri="{FF2B5EF4-FFF2-40B4-BE49-F238E27FC236}">
                <a16:creationId xmlns:a16="http://schemas.microsoft.com/office/drawing/2014/main" id="{EA8C1E5E-7155-435C-BB1A-BC7F15062410}"/>
              </a:ext>
            </a:extLst>
          </p:cNvPr>
          <p:cNvPicPr>
            <a:picLocks noChangeAspect="1"/>
          </p:cNvPicPr>
          <p:nvPr/>
        </p:nvPicPr>
        <p:blipFill>
          <a:blip r:embed="rId5"/>
          <a:stretch>
            <a:fillRect/>
          </a:stretch>
        </p:blipFill>
        <p:spPr>
          <a:xfrm>
            <a:off x="7668344" y="2708920"/>
            <a:ext cx="1315845" cy="1242642"/>
          </a:xfrm>
          <a:prstGeom prst="rect">
            <a:avLst/>
          </a:prstGeom>
        </p:spPr>
      </p:pic>
      <p:pic>
        <p:nvPicPr>
          <p:cNvPr id="8" name="Picture 7">
            <a:extLst>
              <a:ext uri="{FF2B5EF4-FFF2-40B4-BE49-F238E27FC236}">
                <a16:creationId xmlns:a16="http://schemas.microsoft.com/office/drawing/2014/main" id="{6D468560-BC33-42B4-B0F4-90A01011BD45}"/>
              </a:ext>
            </a:extLst>
          </p:cNvPr>
          <p:cNvPicPr>
            <a:picLocks noChangeAspect="1"/>
          </p:cNvPicPr>
          <p:nvPr/>
        </p:nvPicPr>
        <p:blipFill rotWithShape="1">
          <a:blip r:embed="rId6"/>
          <a:srcRect l="13267" t="5228" r="14863" b="3629"/>
          <a:stretch/>
        </p:blipFill>
        <p:spPr>
          <a:xfrm>
            <a:off x="7786206" y="4365104"/>
            <a:ext cx="1080120" cy="1368151"/>
          </a:xfrm>
          <a:prstGeom prst="rect">
            <a:avLst/>
          </a:prstGeom>
          <a:noFill/>
        </p:spPr>
      </p:pic>
      <p:pic>
        <p:nvPicPr>
          <p:cNvPr id="5"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35056" y="5701111"/>
            <a:ext cx="609600" cy="609600"/>
          </a:xfrm>
          <a:prstGeom prst="rect">
            <a:avLst/>
          </a:prstGeom>
        </p:spPr>
      </p:pic>
    </p:spTree>
    <p:extLst>
      <p:ext uri="{BB962C8B-B14F-4D97-AF65-F5344CB8AC3E}">
        <p14:creationId xmlns:p14="http://schemas.microsoft.com/office/powerpoint/2010/main" val="427580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332656"/>
            <a:ext cx="6746875" cy="760678"/>
          </a:xfrm>
        </p:spPr>
        <p:txBody>
          <a:bodyPr>
            <a:normAutofit fontScale="85000" lnSpcReduction="20000"/>
          </a:bodyPr>
          <a:lstStyle/>
          <a:p>
            <a:pPr marL="0" indent="0"/>
            <a:r>
              <a:rPr lang="en-GB" dirty="0"/>
              <a:t>Themes and Recommendations – Direct Practice</a:t>
            </a:r>
          </a:p>
        </p:txBody>
      </p:sp>
      <p:graphicFrame>
        <p:nvGraphicFramePr>
          <p:cNvPr id="6" name="Content Placeholder 5">
            <a:extLst>
              <a:ext uri="{FF2B5EF4-FFF2-40B4-BE49-F238E27FC236}">
                <a16:creationId xmlns:a16="http://schemas.microsoft.com/office/drawing/2014/main" id="{D81EB287-4291-4544-A2E6-06EE97A10FDE}"/>
              </a:ext>
            </a:extLst>
          </p:cNvPr>
          <p:cNvGraphicFramePr>
            <a:graphicFrameLocks/>
          </p:cNvGraphicFramePr>
          <p:nvPr>
            <p:extLst>
              <p:ext uri="{D42A27DB-BD31-4B8C-83A1-F6EECF244321}">
                <p14:modId xmlns:p14="http://schemas.microsoft.com/office/powerpoint/2010/main" val="880279927"/>
              </p:ext>
            </p:extLst>
          </p:nvPr>
        </p:nvGraphicFramePr>
        <p:xfrm>
          <a:off x="683568" y="1196753"/>
          <a:ext cx="8208104" cy="4749396"/>
        </p:xfrm>
        <a:graphic>
          <a:graphicData uri="http://schemas.openxmlformats.org/drawingml/2006/table">
            <a:tbl>
              <a:tblPr/>
              <a:tblGrid>
                <a:gridCol w="1800000">
                  <a:extLst>
                    <a:ext uri="{9D8B030D-6E8A-4147-A177-3AD203B41FA5}">
                      <a16:colId xmlns:a16="http://schemas.microsoft.com/office/drawing/2014/main" val="1083269427"/>
                    </a:ext>
                  </a:extLst>
                </a:gridCol>
                <a:gridCol w="936000">
                  <a:extLst>
                    <a:ext uri="{9D8B030D-6E8A-4147-A177-3AD203B41FA5}">
                      <a16:colId xmlns:a16="http://schemas.microsoft.com/office/drawing/2014/main" val="148736027"/>
                    </a:ext>
                  </a:extLst>
                </a:gridCol>
                <a:gridCol w="1800000">
                  <a:extLst>
                    <a:ext uri="{9D8B030D-6E8A-4147-A177-3AD203B41FA5}">
                      <a16:colId xmlns:a16="http://schemas.microsoft.com/office/drawing/2014/main" val="1620899990"/>
                    </a:ext>
                  </a:extLst>
                </a:gridCol>
                <a:gridCol w="936000">
                  <a:extLst>
                    <a:ext uri="{9D8B030D-6E8A-4147-A177-3AD203B41FA5}">
                      <a16:colId xmlns:a16="http://schemas.microsoft.com/office/drawing/2014/main" val="1829574381"/>
                    </a:ext>
                  </a:extLst>
                </a:gridCol>
                <a:gridCol w="1800000">
                  <a:extLst>
                    <a:ext uri="{9D8B030D-6E8A-4147-A177-3AD203B41FA5}">
                      <a16:colId xmlns:a16="http://schemas.microsoft.com/office/drawing/2014/main" val="1615799143"/>
                    </a:ext>
                  </a:extLst>
                </a:gridCol>
                <a:gridCol w="936104">
                  <a:extLst>
                    <a:ext uri="{9D8B030D-6E8A-4147-A177-3AD203B41FA5}">
                      <a16:colId xmlns:a16="http://schemas.microsoft.com/office/drawing/2014/main" val="3023185018"/>
                    </a:ext>
                  </a:extLst>
                </a:gridCol>
              </a:tblGrid>
              <a:tr h="8526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Good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Poor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Recommendation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548085"/>
                  </a:ext>
                </a:extLst>
              </a:tr>
              <a:tr h="6494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Responding to Health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Mental Capacity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Risk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2943600"/>
                  </a:ext>
                </a:extLst>
              </a:tr>
              <a:tr h="6494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Personalisation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Risk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Mental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01295892"/>
                  </a:ext>
                </a:extLst>
              </a:tr>
              <a:tr h="6494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Continuity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Safeguarding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Working with Caregivers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192856"/>
                  </a:ext>
                </a:extLst>
              </a:tr>
              <a:tr h="6494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Care/Support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Working with Carers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Care/Support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04626527"/>
                  </a:ext>
                </a:extLst>
              </a:tr>
              <a:tr h="6494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Safeguarding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Care/Support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a:latin typeface="Arial" panose="020B0604020202020204" pitchFamily="34" charset="0"/>
                          <a:cs typeface="Arial" panose="020B0604020202020204" pitchFamily="34" charset="0"/>
                        </a:rPr>
                        <a:t>Personalisation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58457630"/>
                  </a:ext>
                </a:extLst>
              </a:tr>
              <a:tr h="6494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Mental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Responding to Health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Responding to Health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074813"/>
                  </a:ext>
                </a:extLst>
              </a:tr>
            </a:tbl>
          </a:graphicData>
        </a:graphic>
      </p:graphicFrame>
      <p:pic>
        <p:nvPicPr>
          <p:cNvPr id="3"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82820" y="5946149"/>
            <a:ext cx="609600" cy="609600"/>
          </a:xfrm>
          <a:prstGeom prst="rect">
            <a:avLst/>
          </a:prstGeom>
        </p:spPr>
      </p:pic>
    </p:spTree>
    <p:extLst>
      <p:ext uri="{BB962C8B-B14F-4D97-AF65-F5344CB8AC3E}">
        <p14:creationId xmlns:p14="http://schemas.microsoft.com/office/powerpoint/2010/main" val="2403781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5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378938"/>
            <a:ext cx="6839991" cy="817814"/>
          </a:xfrm>
        </p:spPr>
        <p:txBody>
          <a:bodyPr>
            <a:normAutofit fontScale="85000" lnSpcReduction="20000"/>
          </a:bodyPr>
          <a:lstStyle/>
          <a:p>
            <a:pPr marL="0" indent="0"/>
            <a:r>
              <a:rPr lang="en-GB" dirty="0"/>
              <a:t>Themes and Recommendations -Interagency Working</a:t>
            </a:r>
          </a:p>
        </p:txBody>
      </p:sp>
      <p:graphicFrame>
        <p:nvGraphicFramePr>
          <p:cNvPr id="6" name="Content Placeholder 3">
            <a:extLst>
              <a:ext uri="{FF2B5EF4-FFF2-40B4-BE49-F238E27FC236}">
                <a16:creationId xmlns:a16="http://schemas.microsoft.com/office/drawing/2014/main" id="{526C91C6-DA5E-4E2C-9BDD-3700656411AA}"/>
              </a:ext>
            </a:extLst>
          </p:cNvPr>
          <p:cNvGraphicFramePr>
            <a:graphicFrameLocks/>
          </p:cNvGraphicFramePr>
          <p:nvPr>
            <p:extLst>
              <p:ext uri="{D42A27DB-BD31-4B8C-83A1-F6EECF244321}">
                <p14:modId xmlns:p14="http://schemas.microsoft.com/office/powerpoint/2010/main" val="1642207989"/>
              </p:ext>
            </p:extLst>
          </p:nvPr>
        </p:nvGraphicFramePr>
        <p:xfrm>
          <a:off x="611560" y="1577129"/>
          <a:ext cx="8208000" cy="4102090"/>
        </p:xfrm>
        <a:graphic>
          <a:graphicData uri="http://schemas.openxmlformats.org/drawingml/2006/table">
            <a:tbl>
              <a:tblPr/>
              <a:tblGrid>
                <a:gridCol w="1800000">
                  <a:extLst>
                    <a:ext uri="{9D8B030D-6E8A-4147-A177-3AD203B41FA5}">
                      <a16:colId xmlns:a16="http://schemas.microsoft.com/office/drawing/2014/main" val="141187230"/>
                    </a:ext>
                  </a:extLst>
                </a:gridCol>
                <a:gridCol w="936000">
                  <a:extLst>
                    <a:ext uri="{9D8B030D-6E8A-4147-A177-3AD203B41FA5}">
                      <a16:colId xmlns:a16="http://schemas.microsoft.com/office/drawing/2014/main" val="2188469833"/>
                    </a:ext>
                  </a:extLst>
                </a:gridCol>
                <a:gridCol w="1800000">
                  <a:extLst>
                    <a:ext uri="{9D8B030D-6E8A-4147-A177-3AD203B41FA5}">
                      <a16:colId xmlns:a16="http://schemas.microsoft.com/office/drawing/2014/main" val="3269946866"/>
                    </a:ext>
                  </a:extLst>
                </a:gridCol>
                <a:gridCol w="936000">
                  <a:extLst>
                    <a:ext uri="{9D8B030D-6E8A-4147-A177-3AD203B41FA5}">
                      <a16:colId xmlns:a16="http://schemas.microsoft.com/office/drawing/2014/main" val="2873356949"/>
                    </a:ext>
                  </a:extLst>
                </a:gridCol>
                <a:gridCol w="1800000">
                  <a:extLst>
                    <a:ext uri="{9D8B030D-6E8A-4147-A177-3AD203B41FA5}">
                      <a16:colId xmlns:a16="http://schemas.microsoft.com/office/drawing/2014/main" val="2324122344"/>
                    </a:ext>
                  </a:extLst>
                </a:gridCol>
                <a:gridCol w="936000">
                  <a:extLst>
                    <a:ext uri="{9D8B030D-6E8A-4147-A177-3AD203B41FA5}">
                      <a16:colId xmlns:a16="http://schemas.microsoft.com/office/drawing/2014/main" val="2173696413"/>
                    </a:ext>
                  </a:extLst>
                </a:gridCol>
              </a:tblGrid>
              <a:tr h="6277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Good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Poor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Recommendation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 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253223"/>
                  </a:ext>
                </a:extLst>
              </a:tr>
              <a:tr h="6741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Information-Sharing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Case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Case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53975718"/>
                  </a:ext>
                </a:extLst>
              </a:tr>
              <a:tr h="6741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Case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Information-Sharing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Information-Sharing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62826599"/>
                  </a:ext>
                </a:extLst>
              </a:tr>
              <a:tr h="6741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Safeguarding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Safeguarding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Safeguarding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00147403"/>
                  </a:ext>
                </a:extLst>
              </a:tr>
              <a:tr h="6741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Legal Literacy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72399462"/>
                  </a:ext>
                </a:extLst>
              </a:tr>
              <a:tr h="6741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Record Sharing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Legal Literacy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Record Sharing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501150"/>
                  </a:ext>
                </a:extLst>
              </a:tr>
            </a:tbl>
          </a:graphicData>
        </a:graphic>
      </p:graphicFrame>
      <p:pic>
        <p:nvPicPr>
          <p:cNvPr id="3"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10760" y="5695852"/>
            <a:ext cx="609600" cy="609600"/>
          </a:xfrm>
          <a:prstGeom prst="rect">
            <a:avLst/>
          </a:prstGeom>
        </p:spPr>
      </p:pic>
    </p:spTree>
    <p:extLst>
      <p:ext uri="{BB962C8B-B14F-4D97-AF65-F5344CB8AC3E}">
        <p14:creationId xmlns:p14="http://schemas.microsoft.com/office/powerpoint/2010/main" val="1169185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378938"/>
            <a:ext cx="6767983" cy="817814"/>
          </a:xfrm>
        </p:spPr>
        <p:txBody>
          <a:bodyPr>
            <a:normAutofit fontScale="92500" lnSpcReduction="10000"/>
          </a:bodyPr>
          <a:lstStyle/>
          <a:p>
            <a:pPr marL="0" indent="0"/>
            <a:r>
              <a:rPr lang="en-GB" sz="2800" dirty="0"/>
              <a:t>Themes and recommendations-Organisational Features</a:t>
            </a:r>
          </a:p>
        </p:txBody>
      </p:sp>
      <p:graphicFrame>
        <p:nvGraphicFramePr>
          <p:cNvPr id="6" name="Content Placeholder 3">
            <a:extLst>
              <a:ext uri="{FF2B5EF4-FFF2-40B4-BE49-F238E27FC236}">
                <a16:creationId xmlns:a16="http://schemas.microsoft.com/office/drawing/2014/main" id="{63A9E960-1281-48A3-B9BB-D16D8E0A562D}"/>
              </a:ext>
            </a:extLst>
          </p:cNvPr>
          <p:cNvGraphicFramePr>
            <a:graphicFrameLocks/>
          </p:cNvGraphicFramePr>
          <p:nvPr>
            <p:extLst>
              <p:ext uri="{D42A27DB-BD31-4B8C-83A1-F6EECF244321}">
                <p14:modId xmlns:p14="http://schemas.microsoft.com/office/powerpoint/2010/main" val="971778457"/>
              </p:ext>
            </p:extLst>
          </p:nvPr>
        </p:nvGraphicFramePr>
        <p:xfrm>
          <a:off x="683568" y="1556792"/>
          <a:ext cx="8208000" cy="4320478"/>
        </p:xfrm>
        <a:graphic>
          <a:graphicData uri="http://schemas.openxmlformats.org/drawingml/2006/table">
            <a:tbl>
              <a:tblPr/>
              <a:tblGrid>
                <a:gridCol w="1800000">
                  <a:extLst>
                    <a:ext uri="{9D8B030D-6E8A-4147-A177-3AD203B41FA5}">
                      <a16:colId xmlns:a16="http://schemas.microsoft.com/office/drawing/2014/main" val="3042384476"/>
                    </a:ext>
                  </a:extLst>
                </a:gridCol>
                <a:gridCol w="936000">
                  <a:extLst>
                    <a:ext uri="{9D8B030D-6E8A-4147-A177-3AD203B41FA5}">
                      <a16:colId xmlns:a16="http://schemas.microsoft.com/office/drawing/2014/main" val="4159910378"/>
                    </a:ext>
                  </a:extLst>
                </a:gridCol>
                <a:gridCol w="1800000">
                  <a:extLst>
                    <a:ext uri="{9D8B030D-6E8A-4147-A177-3AD203B41FA5}">
                      <a16:colId xmlns:a16="http://schemas.microsoft.com/office/drawing/2014/main" val="1846677816"/>
                    </a:ext>
                  </a:extLst>
                </a:gridCol>
                <a:gridCol w="936000">
                  <a:extLst>
                    <a:ext uri="{9D8B030D-6E8A-4147-A177-3AD203B41FA5}">
                      <a16:colId xmlns:a16="http://schemas.microsoft.com/office/drawing/2014/main" val="438976035"/>
                    </a:ext>
                  </a:extLst>
                </a:gridCol>
                <a:gridCol w="1800000">
                  <a:extLst>
                    <a:ext uri="{9D8B030D-6E8A-4147-A177-3AD203B41FA5}">
                      <a16:colId xmlns:a16="http://schemas.microsoft.com/office/drawing/2014/main" val="1052500852"/>
                    </a:ext>
                  </a:extLst>
                </a:gridCol>
                <a:gridCol w="936000">
                  <a:extLst>
                    <a:ext uri="{9D8B030D-6E8A-4147-A177-3AD203B41FA5}">
                      <a16:colId xmlns:a16="http://schemas.microsoft.com/office/drawing/2014/main" val="4009124350"/>
                    </a:ext>
                  </a:extLst>
                </a:gridCol>
              </a:tblGrid>
              <a:tr h="792088">
                <a:tc>
                  <a:txBody>
                    <a:bodyPr/>
                    <a:lstStyle/>
                    <a:p>
                      <a:r>
                        <a:rPr lang="en-GB" sz="1400" b="1" dirty="0">
                          <a:latin typeface="Arial" panose="020B0604020202020204" pitchFamily="34" charset="0"/>
                          <a:cs typeface="Arial" panose="020B0604020202020204" pitchFamily="34" charset="0"/>
                        </a:rPr>
                        <a:t>Top Good Practice Themes </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Top Poor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Top Recommendation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8642365"/>
                  </a:ext>
                </a:extLst>
              </a:tr>
              <a:tr h="705678">
                <a:tc>
                  <a:txBody>
                    <a:bodyPr/>
                    <a:lstStyle/>
                    <a:p>
                      <a:r>
                        <a:rPr lang="en-GB" sz="1400" dirty="0">
                          <a:latin typeface="Arial" panose="020B0604020202020204" pitchFamily="34" charset="0"/>
                          <a:cs typeface="Arial" panose="020B0604020202020204" pitchFamily="34" charset="0"/>
                        </a:rPr>
                        <a:t>Management Scrutiny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400" dirty="0">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400" dirty="0">
                          <a:latin typeface="Arial" panose="020B0604020202020204" pitchFamily="34" charset="0"/>
                          <a:cs typeface="Arial" panose="020B0604020202020204" pitchFamily="34" charset="0"/>
                        </a:rPr>
                        <a:t>Staffing/Workloads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400" dirty="0">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400">
                          <a:latin typeface="Arial" panose="020B0604020202020204" pitchFamily="34" charset="0"/>
                          <a:cs typeface="Arial" panose="020B0604020202020204" pitchFamily="34" charset="0"/>
                        </a:rPr>
                        <a:t>Training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r>
                        <a:rPr lang="en-GB" sz="1400" dirty="0">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060204134"/>
                  </a:ext>
                </a:extLst>
              </a:tr>
              <a:tr h="705678">
                <a:tc>
                  <a:txBody>
                    <a:bodyPr/>
                    <a:lstStyle/>
                    <a:p>
                      <a:r>
                        <a:rPr lang="en-GB" sz="1400" dirty="0">
                          <a:latin typeface="Arial" panose="020B0604020202020204" pitchFamily="34" charset="0"/>
                          <a:cs typeface="Arial" panose="020B0604020202020204" pitchFamily="34" charset="0"/>
                        </a:rPr>
                        <a:t>Commissioning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Management Scrutiny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Commissioning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54737158"/>
                  </a:ext>
                </a:extLst>
              </a:tr>
              <a:tr h="705678">
                <a:tc>
                  <a:txBody>
                    <a:bodyPr/>
                    <a:lstStyle/>
                    <a:p>
                      <a:r>
                        <a:rPr lang="en-GB" sz="1400" dirty="0">
                          <a:latin typeface="Arial" panose="020B0604020202020204" pitchFamily="34" charset="0"/>
                          <a:cs typeface="Arial" panose="020B0604020202020204" pitchFamily="34" charset="0"/>
                        </a:rPr>
                        <a:t>Specialist Advice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Quality Assurance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45397804"/>
                  </a:ext>
                </a:extLst>
              </a:tr>
              <a:tr h="705678">
                <a:tc>
                  <a:txBody>
                    <a:bodyPr/>
                    <a:lstStyle/>
                    <a:p>
                      <a:r>
                        <a:rPr lang="en-GB" sz="1400" dirty="0">
                          <a:latin typeface="Arial" panose="020B0604020202020204" pitchFamily="34" charset="0"/>
                          <a:cs typeface="Arial" panose="020B0604020202020204" pitchFamily="34" charset="0"/>
                        </a:rPr>
                        <a:t>Staff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Resources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Policy/Procedures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r>
                        <a:rPr lang="en-GB" sz="1400" dirty="0">
                          <a:latin typeface="Arial" panose="020B0604020202020204" pitchFamily="34" charset="0"/>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24102545"/>
                  </a:ext>
                </a:extLst>
              </a:tr>
              <a:tr h="705678">
                <a:tc>
                  <a:txBody>
                    <a:bodyPr/>
                    <a:lstStyle/>
                    <a:p>
                      <a:r>
                        <a:rPr lang="en-GB" sz="1400" dirty="0">
                          <a:latin typeface="Arial" panose="020B0604020202020204" pitchFamily="34" charset="0"/>
                          <a:cs typeface="Arial" panose="020B0604020202020204" pitchFamily="34" charset="0"/>
                        </a:rPr>
                        <a:t>Quality Assurance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Commissioning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Records/Recording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829339"/>
                  </a:ext>
                </a:extLst>
              </a:tr>
            </a:tbl>
          </a:graphicData>
        </a:graphic>
      </p:graphicFrame>
      <p:pic>
        <p:nvPicPr>
          <p:cNvPr id="3"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82768" y="5932510"/>
            <a:ext cx="609600" cy="609600"/>
          </a:xfrm>
          <a:prstGeom prst="rect">
            <a:avLst/>
          </a:prstGeom>
        </p:spPr>
      </p:pic>
    </p:spTree>
    <p:extLst>
      <p:ext uri="{BB962C8B-B14F-4D97-AF65-F5344CB8AC3E}">
        <p14:creationId xmlns:p14="http://schemas.microsoft.com/office/powerpoint/2010/main" val="3752814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marL="0" indent="0"/>
            <a:r>
              <a:rPr lang="en-GB" dirty="0"/>
              <a:t>Themes and Recommendations - SAB Governance </a:t>
            </a:r>
          </a:p>
        </p:txBody>
      </p:sp>
      <p:graphicFrame>
        <p:nvGraphicFramePr>
          <p:cNvPr id="6" name="Content Placeholder 3">
            <a:extLst>
              <a:ext uri="{FF2B5EF4-FFF2-40B4-BE49-F238E27FC236}">
                <a16:creationId xmlns:a16="http://schemas.microsoft.com/office/drawing/2014/main" id="{2FAEAA93-C038-466B-B568-DDCA77DAED71}"/>
              </a:ext>
            </a:extLst>
          </p:cNvPr>
          <p:cNvGraphicFramePr>
            <a:graphicFrameLocks/>
          </p:cNvGraphicFramePr>
          <p:nvPr>
            <p:extLst>
              <p:ext uri="{D42A27DB-BD31-4B8C-83A1-F6EECF244321}">
                <p14:modId xmlns:p14="http://schemas.microsoft.com/office/powerpoint/2010/main" val="157407637"/>
              </p:ext>
            </p:extLst>
          </p:nvPr>
        </p:nvGraphicFramePr>
        <p:xfrm>
          <a:off x="611560" y="1745533"/>
          <a:ext cx="8208000" cy="3366932"/>
        </p:xfrm>
        <a:graphic>
          <a:graphicData uri="http://schemas.openxmlformats.org/drawingml/2006/table">
            <a:tbl>
              <a:tblPr/>
              <a:tblGrid>
                <a:gridCol w="1800000">
                  <a:extLst>
                    <a:ext uri="{9D8B030D-6E8A-4147-A177-3AD203B41FA5}">
                      <a16:colId xmlns:a16="http://schemas.microsoft.com/office/drawing/2014/main" val="3042384476"/>
                    </a:ext>
                  </a:extLst>
                </a:gridCol>
                <a:gridCol w="936000">
                  <a:extLst>
                    <a:ext uri="{9D8B030D-6E8A-4147-A177-3AD203B41FA5}">
                      <a16:colId xmlns:a16="http://schemas.microsoft.com/office/drawing/2014/main" val="4159910378"/>
                    </a:ext>
                  </a:extLst>
                </a:gridCol>
                <a:gridCol w="1800000">
                  <a:extLst>
                    <a:ext uri="{9D8B030D-6E8A-4147-A177-3AD203B41FA5}">
                      <a16:colId xmlns:a16="http://schemas.microsoft.com/office/drawing/2014/main" val="1846677816"/>
                    </a:ext>
                  </a:extLst>
                </a:gridCol>
                <a:gridCol w="936000">
                  <a:extLst>
                    <a:ext uri="{9D8B030D-6E8A-4147-A177-3AD203B41FA5}">
                      <a16:colId xmlns:a16="http://schemas.microsoft.com/office/drawing/2014/main" val="438976035"/>
                    </a:ext>
                  </a:extLst>
                </a:gridCol>
                <a:gridCol w="1800000">
                  <a:extLst>
                    <a:ext uri="{9D8B030D-6E8A-4147-A177-3AD203B41FA5}">
                      <a16:colId xmlns:a16="http://schemas.microsoft.com/office/drawing/2014/main" val="1052500852"/>
                    </a:ext>
                  </a:extLst>
                </a:gridCol>
                <a:gridCol w="936000">
                  <a:extLst>
                    <a:ext uri="{9D8B030D-6E8A-4147-A177-3AD203B41FA5}">
                      <a16:colId xmlns:a16="http://schemas.microsoft.com/office/drawing/2014/main" val="4009124350"/>
                    </a:ext>
                  </a:extLst>
                </a:gridCol>
              </a:tblGrid>
              <a:tr h="767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Good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Poor Practice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Top Recommendation Themes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b="1" dirty="0">
                          <a:latin typeface="Arial" panose="020B0604020202020204" pitchFamily="34" charset="0"/>
                          <a:cs typeface="Arial" panose="020B0604020202020204" pitchFamily="34" charset="0"/>
                        </a:rPr>
                        <a:t>n</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642365"/>
                  </a:ext>
                </a:extLst>
              </a:tr>
              <a:tr h="5198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SAR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Self-Neglect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Learning Dissemination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0204134"/>
                  </a:ext>
                </a:extLst>
              </a:tr>
              <a:tr h="5198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SAB 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Escalation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Quality Assurance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54737158"/>
                  </a:ext>
                </a:extLst>
              </a:tr>
              <a:tr h="5198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Learning Dissemination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Risk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45397804"/>
                  </a:ext>
                </a:extLst>
              </a:tr>
              <a:tr h="5198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Membership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SAR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Self-Neglect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4102545"/>
                  </a:ext>
                </a:extLst>
              </a:tr>
              <a:tr h="5198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M/Capacity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Other 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3829339"/>
                  </a:ext>
                </a:extLst>
              </a:tr>
            </a:tbl>
          </a:graphicData>
        </a:graphic>
      </p:graphicFrame>
      <p:pic>
        <p:nvPicPr>
          <p:cNvPr id="3"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0760" y="5373216"/>
            <a:ext cx="609600" cy="609600"/>
          </a:xfrm>
          <a:prstGeom prst="rect">
            <a:avLst/>
          </a:prstGeom>
        </p:spPr>
      </p:pic>
    </p:spTree>
    <p:extLst>
      <p:ext uri="{BB962C8B-B14F-4D97-AF65-F5344CB8AC3E}">
        <p14:creationId xmlns:p14="http://schemas.microsoft.com/office/powerpoint/2010/main" val="3435750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National Legal and Policy Context</a:t>
            </a:r>
          </a:p>
        </p:txBody>
      </p:sp>
      <p:sp>
        <p:nvSpPr>
          <p:cNvPr id="3" name="Text Placeholder 2"/>
          <p:cNvSpPr>
            <a:spLocks noGrp="1"/>
          </p:cNvSpPr>
          <p:nvPr>
            <p:ph type="body" sz="quarter" idx="11"/>
          </p:nvPr>
        </p:nvSpPr>
        <p:spPr>
          <a:xfrm>
            <a:off x="539553" y="1844824"/>
            <a:ext cx="6822454" cy="3600401"/>
          </a:xfrm>
        </p:spPr>
        <p:txBody>
          <a:bodyPr>
            <a:normAutofit fontScale="92500" lnSpcReduction="10000"/>
          </a:bodyPr>
          <a:lstStyle/>
          <a:p>
            <a:r>
              <a:rPr lang="en-GB" sz="2400" dirty="0"/>
              <a:t>Less than one quarter of SARs in this analysis made reference to this context: for example, to the impact of financial austerity on the range of services available and on the increasing number and complexity of cases referred to practitioners. </a:t>
            </a:r>
          </a:p>
          <a:p>
            <a:pPr marL="0" indent="0">
              <a:buNone/>
            </a:pPr>
            <a:endParaRPr lang="en-GB" sz="2400" dirty="0"/>
          </a:p>
          <a:p>
            <a:r>
              <a:rPr lang="en-GB" sz="2400" dirty="0"/>
              <a:t>SARs missed opportunities to highlight where other reviews have focused on similar concerns, such as abuse in closed institutions, and where revisions to the legal rules and/or national policy could strengthen adult safeguarding provision.</a:t>
            </a:r>
          </a:p>
        </p:txBody>
      </p:sp>
      <p:pic>
        <p:nvPicPr>
          <p:cNvPr id="4" name="Picture 3">
            <a:extLst>
              <a:ext uri="{FF2B5EF4-FFF2-40B4-BE49-F238E27FC236}">
                <a16:creationId xmlns:a16="http://schemas.microsoft.com/office/drawing/2014/main" id="{D10F831F-441D-4FA6-98D4-EC4D583D1D4F}"/>
              </a:ext>
            </a:extLst>
          </p:cNvPr>
          <p:cNvPicPr>
            <a:picLocks noChangeAspect="1"/>
          </p:cNvPicPr>
          <p:nvPr/>
        </p:nvPicPr>
        <p:blipFill>
          <a:blip r:embed="rId5"/>
          <a:stretch>
            <a:fillRect/>
          </a:stretch>
        </p:blipFill>
        <p:spPr>
          <a:xfrm>
            <a:off x="7524328" y="1844824"/>
            <a:ext cx="1355226" cy="1355226"/>
          </a:xfrm>
          <a:prstGeom prst="rect">
            <a:avLst/>
          </a:prstGeom>
        </p:spPr>
      </p:pic>
      <p:pic>
        <p:nvPicPr>
          <p:cNvPr id="5" name="Picture 4">
            <a:extLst>
              <a:ext uri="{FF2B5EF4-FFF2-40B4-BE49-F238E27FC236}">
                <a16:creationId xmlns:a16="http://schemas.microsoft.com/office/drawing/2014/main" id="{254B310B-2DF2-4DCD-ABD5-874165D48810}"/>
              </a:ext>
            </a:extLst>
          </p:cNvPr>
          <p:cNvPicPr>
            <a:picLocks noChangeAspect="1"/>
          </p:cNvPicPr>
          <p:nvPr/>
        </p:nvPicPr>
        <p:blipFill>
          <a:blip r:embed="rId6"/>
          <a:stretch>
            <a:fillRect/>
          </a:stretch>
        </p:blipFill>
        <p:spPr>
          <a:xfrm>
            <a:off x="7524328" y="3789040"/>
            <a:ext cx="1355226" cy="1355226"/>
          </a:xfrm>
          <a:prstGeom prst="rect">
            <a:avLst/>
          </a:prstGeom>
        </p:spPr>
      </p:pic>
      <p:pic>
        <p:nvPicPr>
          <p:cNvPr id="6"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45980" y="5445225"/>
            <a:ext cx="609600" cy="609600"/>
          </a:xfrm>
          <a:prstGeom prst="rect">
            <a:avLst/>
          </a:prstGeom>
        </p:spPr>
      </p:pic>
    </p:spTree>
    <p:extLst>
      <p:ext uri="{BB962C8B-B14F-4D97-AF65-F5344CB8AC3E}">
        <p14:creationId xmlns:p14="http://schemas.microsoft.com/office/powerpoint/2010/main" val="1217906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SSAB-Powerpoint-Template - April 2015</Template>
  <TotalTime>259</TotalTime>
  <Words>1165</Words>
  <Application>Microsoft Office PowerPoint</Application>
  <PresentationFormat>On-screen Show (4:3)</PresentationFormat>
  <Paragraphs>251</Paragraphs>
  <Slides>14</Slides>
  <Notes>5</Notes>
  <HiddenSlides>0</HiddenSlides>
  <MMClips>13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Solihull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rhys.cartwright</dc:creator>
  <cp:lastModifiedBy>rachel.swain</cp:lastModifiedBy>
  <cp:revision>31</cp:revision>
  <dcterms:created xsi:type="dcterms:W3CDTF">2020-08-18T11:35:54Z</dcterms:created>
  <dcterms:modified xsi:type="dcterms:W3CDTF">2021-01-13T10:29:13Z</dcterms:modified>
</cp:coreProperties>
</file>