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21"/>
  </p:notesMasterIdLst>
  <p:handoutMasterIdLst>
    <p:handoutMasterId r:id="rId22"/>
  </p:handoutMasterIdLst>
  <p:sldIdLst>
    <p:sldId id="372" r:id="rId5"/>
    <p:sldId id="1023" r:id="rId6"/>
    <p:sldId id="941" r:id="rId7"/>
    <p:sldId id="886" r:id="rId8"/>
    <p:sldId id="1012" r:id="rId9"/>
    <p:sldId id="1032" r:id="rId10"/>
    <p:sldId id="1033" r:id="rId11"/>
    <p:sldId id="967" r:id="rId12"/>
    <p:sldId id="1029" r:id="rId13"/>
    <p:sldId id="1006" r:id="rId14"/>
    <p:sldId id="935" r:id="rId15"/>
    <p:sldId id="1020" r:id="rId16"/>
    <p:sldId id="1022" r:id="rId17"/>
    <p:sldId id="1018" r:id="rId18"/>
    <p:sldId id="1031" r:id="rId19"/>
    <p:sldId id="103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8731" autoAdjust="0"/>
    <p:restoredTop sz="79539" autoAdjust="0"/>
  </p:normalViewPr>
  <p:slideViewPr>
    <p:cSldViewPr snapToGrid="0" showGuides="1">
      <p:cViewPr varScale="1">
        <p:scale>
          <a:sx n="74" d="100"/>
          <a:sy n="74" d="100"/>
        </p:scale>
        <p:origin x="60" y="168"/>
      </p:cViewPr>
      <p:guideLst>
        <p:guide orient="horz" pos="2160"/>
        <p:guide pos="3840"/>
      </p:guideLst>
    </p:cSldViewPr>
  </p:slideViewPr>
  <p:outlineViewPr>
    <p:cViewPr>
      <p:scale>
        <a:sx n="33" d="100"/>
        <a:sy n="33" d="100"/>
      </p:scale>
      <p:origin x="0" y="46008"/>
    </p:cViewPr>
  </p:outlineViewPr>
  <p:notesTextViewPr>
    <p:cViewPr>
      <p:scale>
        <a:sx n="1" d="1"/>
        <a:sy n="1" d="1"/>
      </p:scale>
      <p:origin x="0" y="0"/>
    </p:cViewPr>
  </p:notesTextViewPr>
  <p:notesViewPr>
    <p:cSldViewPr snapToGrid="0" showGuides="1">
      <p:cViewPr varScale="1">
        <p:scale>
          <a:sx n="70" d="100"/>
          <a:sy n="70" d="100"/>
        </p:scale>
        <p:origin x="-276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CEAAF3-9831-450B-8D59-2C09DB96C8FC}" type="datetimeFigureOut">
              <a:rPr lang="en-US"/>
              <a:t>7/8/2021</a:t>
            </a:fld>
            <a:endParaRPr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834459-7356-44BF-850D-8B30C4FB3B6B}" type="slidenum">
              <a:rPr/>
              <a:t>‹#›</a:t>
            </a:fld>
            <a:endParaRPr dirty="0"/>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0CD79-FC16-4410-AB61-17F26E6D3BC8}" type="datetimeFigureOut">
              <a:rPr lang="en-US"/>
              <a:t>7/8/2021</a:t>
            </a:fld>
            <a:endParaRPr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C37BE-C303-496D-B5CD-85F2937540FC}" type="slidenum">
              <a:rPr/>
              <a:t>‹#›</a:t>
            </a:fld>
            <a:endParaRPr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Section1. DAB 2021 </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Aim to ensure that different types of relationships are covered, including family members, ex-partners and those who are not cohabiting.</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latin typeface="Times New Roman" panose="02020603050405020304" pitchFamily="18" charset="0"/>
                <a:cs typeface="Times New Roman" panose="02020603050405020304" pitchFamily="18" charset="0"/>
              </a:rPr>
              <a:t>The definition will ensure that different types of relationships are captured, including </a:t>
            </a:r>
            <a:r>
              <a:rPr lang="en-GB" b="1" dirty="0" smtClean="0">
                <a:latin typeface="Times New Roman" panose="02020603050405020304" pitchFamily="18" charset="0"/>
                <a:cs typeface="Times New Roman" panose="02020603050405020304" pitchFamily="18" charset="0"/>
              </a:rPr>
              <a:t>former partners </a:t>
            </a:r>
            <a:r>
              <a:rPr lang="en-GB" dirty="0" smtClean="0">
                <a:latin typeface="Times New Roman" panose="02020603050405020304" pitchFamily="18" charset="0"/>
                <a:cs typeface="Times New Roman" panose="02020603050405020304" pitchFamily="18" charset="0"/>
              </a:rPr>
              <a:t>and family members, those who are or have been married/engaged/civil partners/intimate relationships/parental relationship in relation to the same child/</a:t>
            </a:r>
            <a:r>
              <a:rPr lang="en-GB" dirty="0" smtClean="0">
                <a:latin typeface="Times New Roman" panose="02020603050405020304" pitchFamily="18" charset="0"/>
                <a:ea typeface="Times New Roman" panose="02020603050405020304" pitchFamily="18" charset="0"/>
                <a:cs typeface="Times New Roman" panose="02020603050405020304" pitchFamily="18" charset="0"/>
              </a:rPr>
              <a:t>they are relatives- as defined in the Family Law Act 1996 – s.63 </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latin typeface="Times New Roman" panose="02020603050405020304" pitchFamily="18" charset="0"/>
                <a:ea typeface="Times New Roman" panose="02020603050405020304" pitchFamily="18" charset="0"/>
                <a:cs typeface="Times New Roman" panose="02020603050405020304" pitchFamily="18" charset="0"/>
              </a:rPr>
              <a:t>Practice – update policies,</a:t>
            </a:r>
            <a:r>
              <a:rPr lang="en-GB" baseline="0" dirty="0" smtClean="0">
                <a:latin typeface="Times New Roman" panose="02020603050405020304" pitchFamily="18" charset="0"/>
                <a:ea typeface="Times New Roman" panose="02020603050405020304" pitchFamily="18" charset="0"/>
                <a:cs typeface="Times New Roman" panose="02020603050405020304" pitchFamily="18" charset="0"/>
              </a:rPr>
              <a:t> training to reflect the statutory definition </a:t>
            </a:r>
            <a:endParaRPr lang="en-GB"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endParaRPr lang="en-GB" dirty="0"/>
          </a:p>
        </p:txBody>
      </p:sp>
      <p:sp>
        <p:nvSpPr>
          <p:cNvPr id="4" name="Slide Number Placeholder 3"/>
          <p:cNvSpPr>
            <a:spLocks noGrp="1"/>
          </p:cNvSpPr>
          <p:nvPr>
            <p:ph type="sldNum" sz="quarter" idx="10"/>
          </p:nvPr>
        </p:nvSpPr>
        <p:spPr/>
        <p:txBody>
          <a:bodyPr/>
          <a:lstStyle/>
          <a:p>
            <a:fld id="{0A3C37BE-C303-496D-B5CD-85F2937540FC}" type="slidenum">
              <a:rPr lang="en-GB" smtClean="0"/>
              <a:t>3</a:t>
            </a:fld>
            <a:endParaRPr lang="en-GB" dirty="0"/>
          </a:p>
        </p:txBody>
      </p:sp>
    </p:spTree>
    <p:extLst>
      <p:ext uri="{BB962C8B-B14F-4D97-AF65-F5344CB8AC3E}">
        <p14:creationId xmlns:p14="http://schemas.microsoft.com/office/powerpoint/2010/main" val="2639169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S75 - Secretary of state to publish by April</a:t>
            </a:r>
            <a:r>
              <a:rPr lang="en-GB" baseline="0" dirty="0" smtClean="0"/>
              <a:t> 2022  </a:t>
            </a:r>
          </a:p>
          <a:p>
            <a:r>
              <a:rPr lang="en-GB" baseline="0" dirty="0" smtClean="0"/>
              <a:t>S76 – previously used for sexual offences widened to include domestic abuse offences with a term of 12 months plus </a:t>
            </a:r>
          </a:p>
          <a:p>
            <a:r>
              <a:rPr lang="en-GB" baseline="0" dirty="0" smtClean="0"/>
              <a:t>S77 – guidance to be provided </a:t>
            </a:r>
          </a:p>
          <a:p>
            <a:r>
              <a:rPr lang="en-GB" baseline="0" dirty="0" smtClean="0"/>
              <a:t>S78 – update S177 , S178 and S179 of the Housing Act 1996 – mainly changing domestic violence to domestic abuse, change financial abuse to economic</a:t>
            </a:r>
          </a:p>
          <a:p>
            <a:endParaRPr lang="en-GB" baseline="0" dirty="0" smtClean="0"/>
          </a:p>
          <a:p>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0A3C37BE-C303-496D-B5CD-85F2937540FC}" type="slidenum">
              <a:rPr lang="en-GB" smtClean="0"/>
              <a:t>13</a:t>
            </a:fld>
            <a:endParaRPr lang="en-GB" dirty="0"/>
          </a:p>
        </p:txBody>
      </p:sp>
    </p:spTree>
    <p:extLst>
      <p:ext uri="{BB962C8B-B14F-4D97-AF65-F5344CB8AC3E}">
        <p14:creationId xmlns:p14="http://schemas.microsoft.com/office/powerpoint/2010/main" val="31648931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A3C37BE-C303-496D-B5CD-85F2937540FC}" type="slidenum">
              <a:rPr lang="en-GB" smtClean="0"/>
              <a:t>16</a:t>
            </a:fld>
            <a:endParaRPr lang="en-GB" dirty="0"/>
          </a:p>
        </p:txBody>
      </p:sp>
    </p:spTree>
    <p:extLst>
      <p:ext uri="{BB962C8B-B14F-4D97-AF65-F5344CB8AC3E}">
        <p14:creationId xmlns:p14="http://schemas.microsoft.com/office/powerpoint/2010/main" val="2440015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Practitioners</a:t>
            </a:r>
            <a:r>
              <a:rPr lang="en-GB" baseline="0" dirty="0" smtClean="0"/>
              <a:t> need to be aware of the change from financial to economic and built into their practice </a:t>
            </a:r>
          </a:p>
          <a:p>
            <a:endParaRPr lang="en-GB" dirty="0"/>
          </a:p>
        </p:txBody>
      </p:sp>
      <p:sp>
        <p:nvSpPr>
          <p:cNvPr id="4" name="Slide Number Placeholder 3"/>
          <p:cNvSpPr>
            <a:spLocks noGrp="1"/>
          </p:cNvSpPr>
          <p:nvPr>
            <p:ph type="sldNum" sz="quarter" idx="10"/>
          </p:nvPr>
        </p:nvSpPr>
        <p:spPr/>
        <p:txBody>
          <a:bodyPr/>
          <a:lstStyle/>
          <a:p>
            <a:fld id="{0A3C37BE-C303-496D-B5CD-85F2937540FC}" type="slidenum">
              <a:rPr lang="en-GB" smtClean="0"/>
              <a:t>4</a:t>
            </a:fld>
            <a:endParaRPr lang="en-GB" dirty="0"/>
          </a:p>
        </p:txBody>
      </p:sp>
    </p:spTree>
    <p:extLst>
      <p:ext uri="{BB962C8B-B14F-4D97-AF65-F5344CB8AC3E}">
        <p14:creationId xmlns:p14="http://schemas.microsoft.com/office/powerpoint/2010/main" val="1630702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Confirms existing law that children who see or hear DA</a:t>
            </a:r>
            <a:r>
              <a:rPr lang="en-GB" baseline="0" dirty="0" smtClean="0"/>
              <a:t> has suffered harm, for the purposes of child protection, and take sit further, by referring to the child ‘experiencing the effects of the abuse’</a:t>
            </a:r>
          </a:p>
          <a:p>
            <a:r>
              <a:rPr lang="en-GB" baseline="0" dirty="0" smtClean="0"/>
              <a:t>Appears to have implications on the victims code, but not yet clear on what this means for practice in terms of response  </a:t>
            </a:r>
            <a:endParaRPr lang="en-GB" dirty="0"/>
          </a:p>
        </p:txBody>
      </p:sp>
      <p:sp>
        <p:nvSpPr>
          <p:cNvPr id="4" name="Slide Number Placeholder 3"/>
          <p:cNvSpPr>
            <a:spLocks noGrp="1"/>
          </p:cNvSpPr>
          <p:nvPr>
            <p:ph type="sldNum" sz="quarter" idx="10"/>
          </p:nvPr>
        </p:nvSpPr>
        <p:spPr/>
        <p:txBody>
          <a:bodyPr/>
          <a:lstStyle/>
          <a:p>
            <a:fld id="{0A3C37BE-C303-496D-B5CD-85F2937540FC}" type="slidenum">
              <a:rPr lang="en-GB" smtClean="0"/>
              <a:t>5</a:t>
            </a:fld>
            <a:endParaRPr lang="en-GB" dirty="0"/>
          </a:p>
        </p:txBody>
      </p:sp>
    </p:spTree>
    <p:extLst>
      <p:ext uri="{BB962C8B-B14F-4D97-AF65-F5344CB8AC3E}">
        <p14:creationId xmlns:p14="http://schemas.microsoft.com/office/powerpoint/2010/main" val="52116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Public</a:t>
            </a:r>
            <a:r>
              <a:rPr lang="en-GB" baseline="0" dirty="0" smtClean="0"/>
              <a:t> bodies have a d</a:t>
            </a:r>
            <a:r>
              <a:rPr lang="en-GB" dirty="0" smtClean="0"/>
              <a:t>uty to co-operate</a:t>
            </a:r>
            <a:r>
              <a:rPr lang="en-GB" baseline="0" dirty="0" smtClean="0"/>
              <a:t> with commissioner </a:t>
            </a:r>
            <a:endParaRPr lang="en-GB" dirty="0"/>
          </a:p>
        </p:txBody>
      </p:sp>
      <p:sp>
        <p:nvSpPr>
          <p:cNvPr id="4" name="Slide Number Placeholder 3"/>
          <p:cNvSpPr>
            <a:spLocks noGrp="1"/>
          </p:cNvSpPr>
          <p:nvPr>
            <p:ph type="sldNum" sz="quarter" idx="10"/>
          </p:nvPr>
        </p:nvSpPr>
        <p:spPr/>
        <p:txBody>
          <a:bodyPr/>
          <a:lstStyle/>
          <a:p>
            <a:fld id="{0A3C37BE-C303-496D-B5CD-85F2937540FC}" type="slidenum">
              <a:rPr lang="en-GB" smtClean="0"/>
              <a:t>6</a:t>
            </a:fld>
            <a:endParaRPr lang="en-GB" dirty="0"/>
          </a:p>
        </p:txBody>
      </p:sp>
    </p:spTree>
    <p:extLst>
      <p:ext uri="{BB962C8B-B14F-4D97-AF65-F5344CB8AC3E}">
        <p14:creationId xmlns:p14="http://schemas.microsoft.com/office/powerpoint/2010/main" val="228192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Replaces</a:t>
            </a:r>
            <a:r>
              <a:rPr lang="en-GB" baseline="0" dirty="0" smtClean="0"/>
              <a:t> DVPN’s and DVPO’s </a:t>
            </a:r>
          </a:p>
          <a:p>
            <a:r>
              <a:rPr lang="en-GB" baseline="0" dirty="0" smtClean="0"/>
              <a:t>Change in the name from violence to abuse – important that victim and perpetrator see abusive behaviour  as much more than physical violence </a:t>
            </a:r>
          </a:p>
          <a:p>
            <a:r>
              <a:rPr lang="en-GB" baseline="0" dirty="0" smtClean="0"/>
              <a:t>DAPN Offers immediate protection, strengthened by the DAPO</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The abuse could even have taken place outside England and Wales </a:t>
            </a:r>
            <a:r>
              <a:rPr lang="en-GB" baseline="0" dirty="0" smtClean="0"/>
              <a:t> - </a:t>
            </a:r>
            <a:r>
              <a:rPr lang="en-GB" b="1" dirty="0" smtClean="0">
                <a:latin typeface="Times New Roman" panose="02020603050405020304" pitchFamily="18" charset="0"/>
              </a:rPr>
              <a:t>Therefore, may be appropriate also in cases surrounding culturally specific forms of abuse, relating to, but not limited to forced marriage, honour based violence and dowry- related abuse. </a:t>
            </a:r>
            <a:endParaRPr lang="en-GB" dirty="0" smtClean="0"/>
          </a:p>
          <a:p>
            <a:endParaRPr lang="en-GB" baseline="0" dirty="0" smtClean="0"/>
          </a:p>
          <a:p>
            <a:r>
              <a:rPr lang="en-GB" baseline="0" dirty="0" smtClean="0"/>
              <a:t>Victim does not have to consent </a:t>
            </a:r>
            <a:endParaRPr lang="en-GB" dirty="0"/>
          </a:p>
        </p:txBody>
      </p:sp>
      <p:sp>
        <p:nvSpPr>
          <p:cNvPr id="4" name="Slide Number Placeholder 3"/>
          <p:cNvSpPr>
            <a:spLocks noGrp="1"/>
          </p:cNvSpPr>
          <p:nvPr>
            <p:ph type="sldNum" sz="quarter" idx="10"/>
          </p:nvPr>
        </p:nvSpPr>
        <p:spPr/>
        <p:txBody>
          <a:bodyPr/>
          <a:lstStyle/>
          <a:p>
            <a:fld id="{0A3C37BE-C303-496D-B5CD-85F2937540FC}" type="slidenum">
              <a:rPr lang="en-GB" smtClean="0"/>
              <a:t>7</a:t>
            </a:fld>
            <a:endParaRPr lang="en-GB" dirty="0"/>
          </a:p>
        </p:txBody>
      </p:sp>
    </p:spTree>
    <p:extLst>
      <p:ext uri="{BB962C8B-B14F-4D97-AF65-F5344CB8AC3E}">
        <p14:creationId xmlns:p14="http://schemas.microsoft.com/office/powerpoint/2010/main" val="39541480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Longer</a:t>
            </a:r>
            <a:r>
              <a:rPr lang="en-GB" baseline="0" dirty="0" smtClean="0"/>
              <a:t> period than 28 days – </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Still awaiting guidance on third Party Applications </a:t>
            </a:r>
            <a:r>
              <a:rPr lang="en-GB" dirty="0" smtClean="0"/>
              <a:t>- It may be that a local authority come within the definition, so that just like with Forced Marriage Protection Order cases, a local  authority, in exercising its safeguarding duties, for both adults and children, may be to apply for such orders</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DAPN/DAPN to be piloted so not available in West</a:t>
            </a:r>
            <a:r>
              <a:rPr lang="en-GB" baseline="0" dirty="0" smtClean="0"/>
              <a:t> </a:t>
            </a:r>
            <a:r>
              <a:rPr lang="en-GB" baseline="0" dirty="0" err="1" smtClean="0"/>
              <a:t>Mids</a:t>
            </a:r>
            <a:r>
              <a:rPr lang="en-GB" baseline="0" dirty="0" smtClean="0"/>
              <a:t> yet – statutory guidance on implementation and how they will fit with other orders to be issued – restraining orders will remain in place for non DA cases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r>
              <a:rPr lang="en-GB" sz="1200" b="1" dirty="0" smtClean="0">
                <a:latin typeface="Times New Roman" panose="02020603050405020304" pitchFamily="18" charset="0"/>
              </a:rPr>
              <a:t>There are certain people who cannot benefit through the </a:t>
            </a:r>
            <a:r>
              <a:rPr lang="en-GB" b="1" dirty="0" smtClean="0">
                <a:latin typeface="Times New Roman" panose="02020603050405020304" pitchFamily="18" charset="0"/>
              </a:rPr>
              <a:t>DAPN</a:t>
            </a:r>
            <a:r>
              <a:rPr lang="en-GB" sz="1200" b="1" dirty="0" smtClean="0">
                <a:latin typeface="Times New Roman" panose="02020603050405020304" pitchFamily="18" charset="0"/>
              </a:rPr>
              <a:t> or the </a:t>
            </a:r>
            <a:r>
              <a:rPr lang="en-GB" b="1" dirty="0" smtClean="0">
                <a:latin typeface="Times New Roman" panose="02020603050405020304" pitchFamily="18" charset="0"/>
              </a:rPr>
              <a:t>DAPO, </a:t>
            </a:r>
            <a:r>
              <a:rPr lang="en-GB" sz="1200" b="1" dirty="0" smtClean="0">
                <a:latin typeface="Times New Roman" panose="02020603050405020304" pitchFamily="18" charset="0"/>
              </a:rPr>
              <a:t>such as:</a:t>
            </a:r>
          </a:p>
          <a:p>
            <a:r>
              <a:rPr lang="en-GB" sz="1200" b="1" dirty="0" smtClean="0">
                <a:latin typeface="Times New Roman" panose="02020603050405020304" pitchFamily="18" charset="0"/>
              </a:rPr>
              <a:t>Victims of neighbour disputes</a:t>
            </a:r>
          </a:p>
          <a:p>
            <a:r>
              <a:rPr lang="en-GB" sz="1200" b="1" dirty="0" smtClean="0">
                <a:latin typeface="Times New Roman" panose="02020603050405020304" pitchFamily="18" charset="0"/>
              </a:rPr>
              <a:t>Work related abuse between employee and employer </a:t>
            </a:r>
          </a:p>
          <a:p>
            <a:r>
              <a:rPr lang="en-GB" sz="1200" b="1" dirty="0" smtClean="0">
                <a:latin typeface="Times New Roman" panose="02020603050405020304" pitchFamily="18" charset="0"/>
              </a:rPr>
              <a:t>Stalking Cases</a:t>
            </a:r>
          </a:p>
          <a:p>
            <a:r>
              <a:rPr lang="en-GB" sz="1200" b="1" dirty="0" smtClean="0">
                <a:latin typeface="Times New Roman" panose="02020603050405020304" pitchFamily="18" charset="0"/>
              </a:rPr>
              <a:t>Social worker/teacher/heath professional and other professionals who are being abused/or are  at risk of abuse from service users </a:t>
            </a:r>
          </a:p>
          <a:p>
            <a:r>
              <a:rPr lang="en-GB" b="1" dirty="0" smtClean="0">
                <a:latin typeface="Times New Roman" panose="02020603050405020304" pitchFamily="18" charset="0"/>
              </a:rPr>
              <a:t>However, there are many other forms of protection available, in such cases, such as:</a:t>
            </a:r>
          </a:p>
          <a:p>
            <a:r>
              <a:rPr lang="en-GB" b="1" dirty="0" smtClean="0">
                <a:latin typeface="Times New Roman" panose="02020603050405020304" pitchFamily="18" charset="0"/>
              </a:rPr>
              <a:t>Protection from Harassment Act 1997</a:t>
            </a:r>
          </a:p>
          <a:p>
            <a:r>
              <a:rPr lang="en-GB" b="1" dirty="0" smtClean="0">
                <a:latin typeface="Times New Roman" panose="02020603050405020304" pitchFamily="18" charset="0"/>
              </a:rPr>
              <a:t>Civil Injunctions </a:t>
            </a:r>
          </a:p>
          <a:p>
            <a:r>
              <a:rPr lang="en-GB" b="1" dirty="0" smtClean="0">
                <a:latin typeface="Times New Roman" panose="02020603050405020304" pitchFamily="18" charset="0"/>
              </a:rPr>
              <a:t>Stalking Protection Order</a:t>
            </a:r>
            <a:endParaRPr lang="en-GB" dirty="0" smtClean="0"/>
          </a:p>
          <a:p>
            <a:endParaRPr lang="en-GB" dirty="0"/>
          </a:p>
        </p:txBody>
      </p:sp>
      <p:sp>
        <p:nvSpPr>
          <p:cNvPr id="4" name="Slide Number Placeholder 3"/>
          <p:cNvSpPr>
            <a:spLocks noGrp="1"/>
          </p:cNvSpPr>
          <p:nvPr>
            <p:ph type="sldNum" sz="quarter" idx="10"/>
          </p:nvPr>
        </p:nvSpPr>
        <p:spPr/>
        <p:txBody>
          <a:bodyPr/>
          <a:lstStyle/>
          <a:p>
            <a:fld id="{0A3C37BE-C303-496D-B5CD-85F2937540FC}" type="slidenum">
              <a:rPr lang="en-GB" smtClean="0"/>
              <a:t>8</a:t>
            </a:fld>
            <a:endParaRPr lang="en-GB" dirty="0"/>
          </a:p>
        </p:txBody>
      </p:sp>
    </p:spTree>
    <p:extLst>
      <p:ext uri="{BB962C8B-B14F-4D97-AF65-F5344CB8AC3E}">
        <p14:creationId xmlns:p14="http://schemas.microsoft.com/office/powerpoint/2010/main" val="1069958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r>
              <a:rPr lang="en-GB" dirty="0" smtClean="0"/>
              <a:t>When supporting victims, it will be necessary to emphasise the use of and application of special measures. </a:t>
            </a:r>
          </a:p>
          <a:p>
            <a:endParaRPr lang="en-GB" dirty="0"/>
          </a:p>
        </p:txBody>
      </p:sp>
      <p:sp>
        <p:nvSpPr>
          <p:cNvPr id="4" name="Slide Number Placeholder 3"/>
          <p:cNvSpPr>
            <a:spLocks noGrp="1"/>
          </p:cNvSpPr>
          <p:nvPr>
            <p:ph type="sldNum" sz="quarter" idx="10"/>
          </p:nvPr>
        </p:nvSpPr>
        <p:spPr/>
        <p:txBody>
          <a:bodyPr/>
          <a:lstStyle/>
          <a:p>
            <a:fld id="{0A3C37BE-C303-496D-B5CD-85F2937540FC}" type="slidenum">
              <a:rPr lang="en-GB" smtClean="0"/>
              <a:t>10</a:t>
            </a:fld>
            <a:endParaRPr lang="en-GB" dirty="0"/>
          </a:p>
        </p:txBody>
      </p:sp>
    </p:spTree>
    <p:extLst>
      <p:ext uri="{BB962C8B-B14F-4D97-AF65-F5344CB8AC3E}">
        <p14:creationId xmlns:p14="http://schemas.microsoft.com/office/powerpoint/2010/main" val="21215428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0" u="none" dirty="0" smtClean="0"/>
              <a:t>Very important to ensure that the person is aware of this, so that they can feel reassured of the protection(s) available to them.  </a:t>
            </a:r>
          </a:p>
          <a:p>
            <a:pPr marL="0" marR="0" indent="0" algn="l" defTabSz="914400" rtl="0" eaLnBrk="1" fontAlgn="auto" latinLnBrk="0" hangingPunct="1">
              <a:lnSpc>
                <a:spcPct val="100000"/>
              </a:lnSpc>
              <a:spcBef>
                <a:spcPts val="0"/>
              </a:spcBef>
              <a:spcAft>
                <a:spcPts val="0"/>
              </a:spcAft>
              <a:buClrTx/>
              <a:buSzTx/>
              <a:buFontTx/>
              <a:buNone/>
              <a:tabLst/>
              <a:defRPr/>
            </a:pPr>
            <a:r>
              <a:rPr lang="en-GB" b="0" dirty="0" smtClean="0"/>
              <a:t>necessary to emphasise the use of and application of these changes, which are long overdue </a:t>
            </a:r>
          </a:p>
          <a:p>
            <a:pPr marL="0" indent="0" algn="ctr">
              <a:buNone/>
            </a:pPr>
            <a:r>
              <a:rPr lang="en-GB" b="1" u="sng" dirty="0" smtClean="0"/>
              <a:t>Note that similar provisions will relate also to civil proceedings as well </a:t>
            </a:r>
          </a:p>
          <a:p>
            <a:r>
              <a:rPr lang="en-GB" dirty="0" smtClean="0"/>
              <a:t>alleged perpetrator</a:t>
            </a:r>
            <a:r>
              <a:rPr lang="en-GB" baseline="0" dirty="0" smtClean="0"/>
              <a:t> </a:t>
            </a:r>
            <a:r>
              <a:rPr lang="en-GB" dirty="0" smtClean="0"/>
              <a:t>will be able to get financial assistance from court funds, to have a lawyer act for them, in cases where they are alleged to have subjected the other person to domestic abuse, and where they seek for example, contact to the children, and where they cannot afford a lawyer, nor are eligible for legal aid. </a:t>
            </a:r>
          </a:p>
          <a:p>
            <a:r>
              <a:rPr lang="en-GB" b="1" dirty="0" smtClean="0"/>
              <a:t>This will therefore ensure an ‘equality of arms’ for both, in the family proceedings. </a:t>
            </a:r>
          </a:p>
          <a:p>
            <a:endParaRPr lang="en-GB" b="0" u="none" dirty="0"/>
          </a:p>
        </p:txBody>
      </p:sp>
      <p:sp>
        <p:nvSpPr>
          <p:cNvPr id="4" name="Slide Number Placeholder 3"/>
          <p:cNvSpPr>
            <a:spLocks noGrp="1"/>
          </p:cNvSpPr>
          <p:nvPr>
            <p:ph type="sldNum" sz="quarter" idx="10"/>
          </p:nvPr>
        </p:nvSpPr>
        <p:spPr/>
        <p:txBody>
          <a:bodyPr/>
          <a:lstStyle/>
          <a:p>
            <a:fld id="{0A3C37BE-C303-496D-B5CD-85F2937540FC}" type="slidenum">
              <a:rPr lang="en-GB" smtClean="0"/>
              <a:t>11</a:t>
            </a:fld>
            <a:endParaRPr lang="en-GB" dirty="0"/>
          </a:p>
        </p:txBody>
      </p:sp>
    </p:spTree>
    <p:extLst>
      <p:ext uri="{BB962C8B-B14F-4D97-AF65-F5344CB8AC3E}">
        <p14:creationId xmlns:p14="http://schemas.microsoft.com/office/powerpoint/2010/main" val="7048595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offence to intentionally strangle another person, acts that affect a persons ability to breathe. </a:t>
            </a:r>
            <a:r>
              <a:rPr lang="en-GB" sz="1200" b="1" dirty="0" smtClean="0"/>
              <a:t> </a:t>
            </a:r>
          </a:p>
          <a:p>
            <a:endParaRPr lang="en-GB" dirty="0" smtClean="0"/>
          </a:p>
          <a:p>
            <a:r>
              <a:rPr lang="en-GB" dirty="0" smtClean="0"/>
              <a:t>Strangulation – consent</a:t>
            </a:r>
            <a:r>
              <a:rPr lang="en-GB" baseline="0" dirty="0" smtClean="0"/>
              <a:t> can be used as a defence but not if the person suffers serious harm and the person intended to cause serious harm or was reckless to whether they caused serious harm </a:t>
            </a:r>
          </a:p>
          <a:p>
            <a:endParaRPr lang="en-GB"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GB" sz="2400" dirty="0" smtClean="0"/>
              <a:t>Consent to serious harm</a:t>
            </a:r>
            <a:r>
              <a:rPr lang="en-GB" sz="2400" baseline="0" dirty="0" smtClean="0"/>
              <a:t> – no longer a defence- </a:t>
            </a:r>
            <a:r>
              <a:rPr lang="en-GB" sz="2400" dirty="0" smtClean="0"/>
              <a:t>The Act  provides that it does not matter whether the harm was inflicted for the purposes of obtaining sexual gratification for the alleged perpetrator, alleged victim or any other person.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GB" sz="2400" dirty="0" smtClean="0"/>
          </a:p>
          <a:p>
            <a:pPr rtl="0"/>
            <a:r>
              <a:rPr lang="en-GB" dirty="0" smtClean="0"/>
              <a:t>If</a:t>
            </a:r>
            <a:r>
              <a:rPr lang="en-GB" baseline="0" dirty="0" smtClean="0"/>
              <a:t> a person is a UK national or habitual resident in England and wales and commits a listed violent and/or sexual act in another country they can be trailed here </a:t>
            </a:r>
            <a:endParaRPr lang="en-GB" dirty="0"/>
          </a:p>
        </p:txBody>
      </p:sp>
      <p:sp>
        <p:nvSpPr>
          <p:cNvPr id="4" name="Slide Number Placeholder 3"/>
          <p:cNvSpPr>
            <a:spLocks noGrp="1"/>
          </p:cNvSpPr>
          <p:nvPr>
            <p:ph type="sldNum" sz="quarter" idx="10"/>
          </p:nvPr>
        </p:nvSpPr>
        <p:spPr/>
        <p:txBody>
          <a:bodyPr/>
          <a:lstStyle/>
          <a:p>
            <a:fld id="{0A3C37BE-C303-496D-B5CD-85F2937540FC}" type="slidenum">
              <a:rPr lang="en-GB" smtClean="0"/>
              <a:t>12</a:t>
            </a:fld>
            <a:endParaRPr lang="en-GB" dirty="0"/>
          </a:p>
        </p:txBody>
      </p:sp>
    </p:spTree>
    <p:extLst>
      <p:ext uri="{BB962C8B-B14F-4D97-AF65-F5344CB8AC3E}">
        <p14:creationId xmlns:p14="http://schemas.microsoft.com/office/powerpoint/2010/main" val="7029042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02B9795-92DC-40DC-A1CA-9A4B349D7824}" type="datetimeFigureOut">
              <a:rPr lang="en-US" smtClean="0"/>
              <a:pPr/>
              <a:t>7/8/2021</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FF54DE5-C571-48E8-A5BC-B369434E2F44}"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2B9795-92DC-40DC-A1CA-9A4B349D7824}" type="datetimeFigureOut">
              <a:rPr lang="en-US" smtClean="0"/>
              <a:t>7/8/2021</a:t>
            </a:fld>
            <a:endParaRPr lang="en-US"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FF54DE5-C571-48E8-A5BC-B369434E2F44}" type="slidenum">
              <a:rPr lang="en-GB" smtClean="0"/>
              <a:t>‹#›</a:t>
            </a:fld>
            <a:endParaRPr lang="en-GB"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2B9795-92DC-40DC-A1CA-9A4B349D7824}" type="datetimeFigureOut">
              <a:rPr lang="en-US" smtClean="0"/>
              <a:t>7/8/2021</a:t>
            </a:fld>
            <a:endParaRPr lang="en-US"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FF54DE5-C571-48E8-A5BC-B369434E2F44}" type="slidenum">
              <a:rPr lang="en-GB" smtClean="0"/>
              <a:t>‹#›</a:t>
            </a:fld>
            <a:endParaRPr lang="en-GB"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2B9795-92DC-40DC-A1CA-9A4B349D7824}" type="datetimeFigureOut">
              <a:rPr lang="en-US" smtClean="0"/>
              <a:t>7/8/2021</a:t>
            </a:fld>
            <a:endParaRPr lang="en-US"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FF54DE5-C571-48E8-A5BC-B369434E2F44}" type="slidenum">
              <a:rPr lang="en-GB" smtClean="0"/>
              <a:t>‹#›</a:t>
            </a:fld>
            <a:endParaRPr lang="en-GB" dirty="0"/>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02B9795-92DC-40DC-A1CA-9A4B349D7824}" type="datetimeFigureOut">
              <a:rPr lang="en-US" smtClean="0"/>
              <a:t>7/8/2021</a:t>
            </a:fld>
            <a:endParaRPr lang="en-US"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FF54DE5-C571-48E8-A5BC-B369434E2F44}" type="slidenum">
              <a:rPr lang="en-GB" smtClean="0"/>
              <a:t>‹#›</a:t>
            </a:fld>
            <a:endParaRPr lang="en-GB" dirty="0"/>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02B9795-92DC-40DC-A1CA-9A4B349D7824}" type="datetimeFigureOut">
              <a:rPr lang="en-US" smtClean="0"/>
              <a:t>7/8/2021</a:t>
            </a:fld>
            <a:endParaRPr lang="en-US"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FF54DE5-C571-48E8-A5BC-B369434E2F44}" type="slidenum">
              <a:rPr lang="en-GB" smtClean="0"/>
              <a:t>‹#›</a:t>
            </a:fld>
            <a:endParaRPr lang="en-GB" dirty="0"/>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02B9795-92DC-40DC-A1CA-9A4B349D7824}" type="datetimeFigureOut">
              <a:rPr lang="en-US" smtClean="0"/>
              <a:t>7/8/2021</a:t>
            </a:fld>
            <a:endParaRPr lang="en-US"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0FF54DE5-C571-48E8-A5BC-B369434E2F44}" type="slidenum">
              <a:rPr lang="en-GB" smtClean="0"/>
              <a:t>‹#›</a:t>
            </a:fld>
            <a:endParaRPr lang="en-GB"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02B9795-92DC-40DC-A1CA-9A4B349D7824}" type="datetimeFigureOut">
              <a:rPr lang="en-US" smtClean="0"/>
              <a:t>7/8/2021</a:t>
            </a:fld>
            <a:endParaRPr lang="en-US"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FF54DE5-C571-48E8-A5BC-B369434E2F44}" type="slidenum">
              <a:rPr lang="en-GB" smtClean="0"/>
              <a:t>‹#›</a:t>
            </a:fld>
            <a:endParaRPr lang="en-GB" dirty="0"/>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B9795-92DC-40DC-A1CA-9A4B349D7824}" type="datetimeFigureOut">
              <a:rPr lang="en-US" smtClean="0"/>
              <a:t>7/8/2021</a:t>
            </a:fld>
            <a:endParaRPr lang="en-US"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0FF54DE5-C571-48E8-A5BC-B369434E2F44}" type="slidenum">
              <a:rPr lang="en-GB" smtClean="0"/>
              <a:t>‹#›</a:t>
            </a:fld>
            <a:endParaRPr lang="en-GB"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p>
            <a:fld id="{402B9795-92DC-40DC-A1CA-9A4B349D7824}" type="datetimeFigureOut">
              <a:rPr lang="en-US" smtClean="0"/>
              <a:t>7/8/2021</a:t>
            </a:fld>
            <a:endParaRPr lang="en-US"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FF54DE5-C571-48E8-A5BC-B369434E2F44}" type="slidenum">
              <a:rPr lang="en-GB" smtClean="0"/>
              <a:t>‹#›</a:t>
            </a:fld>
            <a:endParaRPr lang="en-GB"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02B9795-92DC-40DC-A1CA-9A4B349D7824}" type="datetimeFigureOut">
              <a:rPr lang="en-US" smtClean="0"/>
              <a:t>7/8/2021</a:t>
            </a:fld>
            <a:endParaRPr lang="en-US" dirty="0"/>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FF54DE5-C571-48E8-A5BC-B369434E2F44}" type="slidenum">
              <a:rPr lang="en-GB" smtClean="0"/>
              <a:t>‹#›</a:t>
            </a:fld>
            <a:endParaRPr lang="en-GB" dirty="0"/>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402B9795-92DC-40DC-A1CA-9A4B349D7824}" type="datetimeFigureOut">
              <a:rPr lang="en-US" smtClean="0"/>
              <a:pPr/>
              <a:t>7/8/2021</a:t>
            </a:fld>
            <a:endParaRPr lang="en-US" dirty="0"/>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0FF54DE5-C571-48E8-A5BC-B369434E2F4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1754842"/>
            <a:ext cx="10096500" cy="1337982"/>
          </a:xfrm>
        </p:spPr>
        <p:txBody>
          <a:bodyPr>
            <a:normAutofit/>
          </a:bodyPr>
          <a:lstStyle/>
          <a:p>
            <a:pPr algn="ctr" fontAlgn="t"/>
            <a:r>
              <a:rPr lang="en-GB" sz="3600" b="1" u="sng" dirty="0">
                <a:cs typeface="Times New Roman" panose="02020603050405020304" pitchFamily="18" charset="0"/>
              </a:rPr>
              <a:t>Domestic Abuse </a:t>
            </a:r>
            <a:r>
              <a:rPr lang="en-GB" sz="3600" b="1" u="sng" dirty="0" smtClean="0">
                <a:cs typeface="Times New Roman" panose="02020603050405020304" pitchFamily="18" charset="0"/>
              </a:rPr>
              <a:t>ACT </a:t>
            </a:r>
            <a:r>
              <a:rPr lang="en-GB" sz="3600" b="1" u="sng" dirty="0">
                <a:cs typeface="Times New Roman" panose="02020603050405020304" pitchFamily="18" charset="0"/>
              </a:rPr>
              <a:t>2021 – KEY PRINCIPLES and </a:t>
            </a:r>
            <a:r>
              <a:rPr lang="en-GB" sz="3600" b="1" u="sng" dirty="0" smtClean="0">
                <a:cs typeface="Times New Roman" panose="02020603050405020304" pitchFamily="18" charset="0"/>
              </a:rPr>
              <a:t>IMPLICATIONS</a:t>
            </a:r>
            <a:endParaRPr lang="en-GB" dirty="0">
              <a:cs typeface="Times New Roman" panose="02020603050405020304" pitchFamily="18" charset="0"/>
            </a:endParaRPr>
          </a:p>
        </p:txBody>
      </p:sp>
      <p:sp>
        <p:nvSpPr>
          <p:cNvPr id="3" name="Subtitle 2"/>
          <p:cNvSpPr>
            <a:spLocks noGrp="1"/>
          </p:cNvSpPr>
          <p:nvPr>
            <p:ph type="subTitle" idx="1"/>
          </p:nvPr>
        </p:nvSpPr>
        <p:spPr>
          <a:xfrm>
            <a:off x="1104898" y="3429001"/>
            <a:ext cx="10096501" cy="1653988"/>
          </a:xfrm>
        </p:spPr>
        <p:txBody>
          <a:bodyPr>
            <a:normAutofit/>
          </a:bodyPr>
          <a:lstStyle/>
          <a:p>
            <a:endParaRPr lang="en-GB" b="1" dirty="0">
              <a:latin typeface="Arial" panose="020B0604020202020204" pitchFamily="34" charset="0"/>
              <a:ea typeface="Calibri" panose="020F0502020204030204" pitchFamily="34" charset="0"/>
              <a:cs typeface="Times New Roman" panose="02020603050405020304" pitchFamily="18" charset="0"/>
            </a:endParaRPr>
          </a:p>
          <a:p>
            <a:r>
              <a:rPr lang="en-GB" b="1" dirty="0" smtClean="0">
                <a:latin typeface="Arial" panose="020B0604020202020204" pitchFamily="34" charset="0"/>
                <a:ea typeface="Calibri" panose="020F0502020204030204" pitchFamily="34" charset="0"/>
                <a:cs typeface="Times New Roman" panose="02020603050405020304" pitchFamily="18" charset="0"/>
              </a:rPr>
              <a:t>14</a:t>
            </a:r>
            <a:r>
              <a:rPr lang="en-GB" b="1" baseline="30000" dirty="0" smtClean="0">
                <a:latin typeface="Arial" panose="020B0604020202020204" pitchFamily="34" charset="0"/>
                <a:ea typeface="Calibri" panose="020F0502020204030204" pitchFamily="34" charset="0"/>
                <a:cs typeface="Times New Roman" panose="02020603050405020304" pitchFamily="18" charset="0"/>
              </a:rPr>
              <a:t>th</a:t>
            </a:r>
            <a:r>
              <a:rPr lang="en-GB" b="1" dirty="0" smtClean="0">
                <a:latin typeface="Arial" panose="020B0604020202020204" pitchFamily="34" charset="0"/>
                <a:ea typeface="Calibri" panose="020F0502020204030204" pitchFamily="34" charset="0"/>
                <a:cs typeface="Times New Roman" panose="02020603050405020304" pitchFamily="18" charset="0"/>
              </a:rPr>
              <a:t> June </a:t>
            </a:r>
            <a:r>
              <a:rPr lang="en-GB" b="1" dirty="0">
                <a:latin typeface="Arial" panose="020B0604020202020204" pitchFamily="34" charset="0"/>
                <a:ea typeface="Calibri" panose="020F0502020204030204" pitchFamily="34" charset="0"/>
                <a:cs typeface="Times New Roman" panose="02020603050405020304" pitchFamily="18" charset="0"/>
              </a:rPr>
              <a:t>2021 </a:t>
            </a:r>
            <a:endParaRPr lang="en-GB" sz="1800" b="1" dirty="0">
              <a:effectLst/>
              <a:latin typeface="Arial" panose="020B0604020202020204" pitchFamily="34" charset="0"/>
              <a:ea typeface="Calibri" panose="020F0502020204030204" pitchFamily="34" charset="0"/>
              <a:cs typeface="Times New Roman" panose="02020603050405020304" pitchFamily="18" charset="0"/>
            </a:endParaRPr>
          </a:p>
          <a:p>
            <a:endParaRPr lang="en-GB"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0BC442-5D15-437F-95F8-F62F814951B9}"/>
              </a:ext>
            </a:extLst>
          </p:cNvPr>
          <p:cNvSpPr>
            <a:spLocks noGrp="1"/>
          </p:cNvSpPr>
          <p:nvPr>
            <p:ph idx="1"/>
          </p:nvPr>
        </p:nvSpPr>
        <p:spPr>
          <a:xfrm>
            <a:off x="609600" y="1298713"/>
            <a:ext cx="10972800" cy="4708580"/>
          </a:xfrm>
        </p:spPr>
        <p:txBody>
          <a:bodyPr>
            <a:normAutofit/>
          </a:bodyPr>
          <a:lstStyle/>
          <a:p>
            <a:r>
              <a:rPr lang="en-GB" sz="2400" dirty="0" smtClean="0">
                <a:ea typeface="Times New Roman" panose="02020603050405020304" pitchFamily="18" charset="0"/>
              </a:rPr>
              <a:t>Creates a statutory presumption that victims of domestic abuse are eligible for special measures in the criminal, civil and family court proceedings. </a:t>
            </a:r>
            <a:r>
              <a:rPr lang="en-GB" sz="2400" dirty="0" smtClean="0">
                <a:effectLst/>
                <a:ea typeface="Times New Roman" panose="02020603050405020304" pitchFamily="18" charset="0"/>
              </a:rPr>
              <a:t> </a:t>
            </a:r>
          </a:p>
          <a:p>
            <a:endParaRPr lang="en-GB" sz="2400" dirty="0">
              <a:ea typeface="Times New Roman" panose="02020603050405020304" pitchFamily="18" charset="0"/>
            </a:endParaRPr>
          </a:p>
          <a:p>
            <a:r>
              <a:rPr lang="en-GB" sz="2400" dirty="0" smtClean="0">
                <a:effectLst/>
                <a:ea typeface="Times New Roman" panose="02020603050405020304" pitchFamily="18" charset="0"/>
              </a:rPr>
              <a:t>It is assumed that the quality of their evidence is likely to be diminished by reason of vulnerability </a:t>
            </a:r>
          </a:p>
          <a:p>
            <a:endParaRPr lang="en-GB" sz="2400" dirty="0">
              <a:ea typeface="Times New Roman" panose="02020603050405020304" pitchFamily="18" charset="0"/>
            </a:endParaRPr>
          </a:p>
          <a:p>
            <a:r>
              <a:rPr lang="en-GB" sz="2400" dirty="0" smtClean="0">
                <a:effectLst/>
                <a:ea typeface="Times New Roman" panose="02020603050405020304" pitchFamily="18" charset="0"/>
              </a:rPr>
              <a:t>Special measures may include – screens, separate waiting areas, separate entrance/exit to court, participation via remote video link </a:t>
            </a:r>
          </a:p>
          <a:p>
            <a:pPr marL="0" indent="0">
              <a:buNone/>
            </a:pPr>
            <a:endParaRPr lang="en-GB" dirty="0"/>
          </a:p>
        </p:txBody>
      </p:sp>
      <p:sp>
        <p:nvSpPr>
          <p:cNvPr id="2" name="Title 1">
            <a:extLst>
              <a:ext uri="{FF2B5EF4-FFF2-40B4-BE49-F238E27FC236}">
                <a16:creationId xmlns:a16="http://schemas.microsoft.com/office/drawing/2014/main" id="{141C9415-C23C-4EA8-A94C-4186B64FF3EB}"/>
              </a:ext>
            </a:extLst>
          </p:cNvPr>
          <p:cNvSpPr>
            <a:spLocks noGrp="1"/>
          </p:cNvSpPr>
          <p:nvPr>
            <p:ph type="title"/>
          </p:nvPr>
        </p:nvSpPr>
        <p:spPr>
          <a:xfrm>
            <a:off x="569843" y="446314"/>
            <a:ext cx="10515739" cy="726848"/>
          </a:xfrm>
        </p:spPr>
        <p:txBody>
          <a:bodyPr>
            <a:normAutofit fontScale="90000"/>
          </a:bodyPr>
          <a:lstStyle/>
          <a:p>
            <a:r>
              <a:rPr lang="en-GB" b="1" u="sng" dirty="0"/>
              <a:t/>
            </a:r>
            <a:br>
              <a:rPr lang="en-GB" b="1" u="sng" dirty="0"/>
            </a:br>
            <a:r>
              <a:rPr lang="en-GB" b="1" u="sng" dirty="0"/>
              <a:t/>
            </a:r>
            <a:br>
              <a:rPr lang="en-GB" b="1" u="sng" dirty="0"/>
            </a:br>
            <a:r>
              <a:rPr lang="en-GB"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
            </a:r>
            <a:br>
              <a:rPr lang="en-GB"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en-GB" dirty="0"/>
          </a:p>
        </p:txBody>
      </p:sp>
      <p:sp>
        <p:nvSpPr>
          <p:cNvPr id="4" name="Rectangle 3"/>
          <p:cNvSpPr/>
          <p:nvPr/>
        </p:nvSpPr>
        <p:spPr>
          <a:xfrm>
            <a:off x="808383" y="471495"/>
            <a:ext cx="10283687" cy="954107"/>
          </a:xfrm>
          <a:prstGeom prst="rect">
            <a:avLst/>
          </a:prstGeom>
        </p:spPr>
        <p:txBody>
          <a:bodyPr wrap="square">
            <a:spAutoFit/>
          </a:bodyPr>
          <a:lstStyle/>
          <a:p>
            <a:r>
              <a:rPr lang="en-GB" sz="2800" b="1" dirty="0">
                <a:effectLst>
                  <a:outerShdw blurRad="38100" dist="38100" dir="2700000" algn="tl">
                    <a:srgbClr val="000000">
                      <a:alpha val="43137"/>
                    </a:srgbClr>
                  </a:outerShdw>
                </a:effectLst>
              </a:rPr>
              <a:t>Part 5: Protection for victims and witnesses </a:t>
            </a:r>
            <a:r>
              <a:rPr lang="en-GB" sz="2800" b="1" dirty="0" smtClean="0">
                <a:effectLst>
                  <a:outerShdw blurRad="38100" dist="38100" dir="2700000" algn="tl">
                    <a:srgbClr val="000000">
                      <a:alpha val="43137"/>
                    </a:srgbClr>
                  </a:outerShdw>
                </a:effectLst>
              </a:rPr>
              <a:t>in court</a:t>
            </a:r>
            <a:r>
              <a:rPr lang="en-GB" sz="2800" b="1" u="sng" dirty="0" smtClean="0"/>
              <a:t/>
            </a:r>
            <a:br>
              <a:rPr lang="en-GB" sz="2800" b="1" u="sng" dirty="0" smtClean="0"/>
            </a:br>
            <a:endParaRPr lang="en-GB" sz="2800" dirty="0"/>
          </a:p>
        </p:txBody>
      </p:sp>
    </p:spTree>
    <p:extLst>
      <p:ext uri="{BB962C8B-B14F-4D97-AF65-F5344CB8AC3E}">
        <p14:creationId xmlns:p14="http://schemas.microsoft.com/office/powerpoint/2010/main" val="598470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01148" y="344557"/>
            <a:ext cx="10071652" cy="5662543"/>
          </a:xfrm>
        </p:spPr>
        <p:txBody>
          <a:bodyPr>
            <a:normAutofit/>
          </a:bodyPr>
          <a:lstStyle/>
          <a:p>
            <a:r>
              <a:rPr lang="en-GB" sz="2400" dirty="0" smtClean="0"/>
              <a:t>Prohibition of cross-examination in court proceedings</a:t>
            </a:r>
          </a:p>
          <a:p>
            <a:pPr marL="109728" indent="0">
              <a:buNone/>
            </a:pPr>
            <a:endParaRPr lang="en-GB" sz="2400" dirty="0" smtClean="0"/>
          </a:p>
          <a:p>
            <a:pPr lvl="1"/>
            <a:r>
              <a:rPr lang="en-GB" sz="2000" dirty="0" smtClean="0"/>
              <a:t>No party to the proceedings who has been convicted of or given a caution for, or is charged with, a specified offence may cross-examine in person a witness who is the victim , or alleged victim of that, offence  </a:t>
            </a:r>
          </a:p>
          <a:p>
            <a:pPr lvl="1"/>
            <a:endParaRPr lang="en-GB" sz="2000" dirty="0"/>
          </a:p>
          <a:p>
            <a:pPr lvl="1"/>
            <a:r>
              <a:rPr lang="en-GB" sz="2000" dirty="0"/>
              <a:t>N</a:t>
            </a:r>
            <a:r>
              <a:rPr lang="en-GB" sz="2000" dirty="0" smtClean="0"/>
              <a:t>o party to the proceedings with an protective injunction in force may cross examine in person a witness who is protected by the injunction </a:t>
            </a:r>
          </a:p>
          <a:p>
            <a:pPr lvl="1"/>
            <a:endParaRPr lang="en-GB" sz="2000" dirty="0"/>
          </a:p>
          <a:p>
            <a:pPr lvl="1"/>
            <a:r>
              <a:rPr lang="en-GB" sz="2000" dirty="0" smtClean="0"/>
              <a:t>Where there is evidence that a person who is a witness has been the victim of domestic abuse carried out by a party to the proceedings, that party may not cross examine the witness in person  </a:t>
            </a:r>
          </a:p>
          <a:p>
            <a:pPr lvl="1"/>
            <a:endParaRPr lang="en-GB" sz="2000" dirty="0"/>
          </a:p>
          <a:p>
            <a:pPr lvl="1"/>
            <a:r>
              <a:rPr lang="en-GB" sz="2000" dirty="0" smtClean="0"/>
              <a:t>Courts can give a direction prohibiting  a party to the proceedings from cross examining a witness in person, if it appears that the quality condition or the significant distress condition is met </a:t>
            </a:r>
          </a:p>
          <a:p>
            <a:pPr lvl="1"/>
            <a:endParaRPr lang="en-GB" sz="2000" dirty="0"/>
          </a:p>
          <a:p>
            <a:pPr lvl="1"/>
            <a:endParaRPr lang="en-GB" sz="2000" dirty="0" smtClean="0"/>
          </a:p>
          <a:p>
            <a:pPr marL="0" indent="0">
              <a:buNone/>
            </a:pPr>
            <a:endParaRPr lang="en-GB" dirty="0"/>
          </a:p>
          <a:p>
            <a:endParaRPr lang="en-GB" b="1" u="sng" dirty="0"/>
          </a:p>
          <a:p>
            <a:endParaRPr lang="en-GB" dirty="0"/>
          </a:p>
          <a:p>
            <a:pPr marL="114300" indent="0">
              <a:buNone/>
            </a:pPr>
            <a:endParaRPr lang="en-GB" dirty="0"/>
          </a:p>
        </p:txBody>
      </p:sp>
    </p:spTree>
    <p:extLst>
      <p:ext uri="{BB962C8B-B14F-4D97-AF65-F5344CB8AC3E}">
        <p14:creationId xmlns:p14="http://schemas.microsoft.com/office/powerpoint/2010/main" val="1343559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05BE93-081B-460F-AB8A-D2AFA996B15E}"/>
              </a:ext>
            </a:extLst>
          </p:cNvPr>
          <p:cNvSpPr>
            <a:spLocks noGrp="1"/>
          </p:cNvSpPr>
          <p:nvPr>
            <p:ph idx="1"/>
          </p:nvPr>
        </p:nvSpPr>
        <p:spPr>
          <a:xfrm>
            <a:off x="450574" y="1086678"/>
            <a:ext cx="11264348" cy="5213914"/>
          </a:xfrm>
        </p:spPr>
        <p:txBody>
          <a:bodyPr>
            <a:noAutofit/>
          </a:bodyPr>
          <a:lstStyle/>
          <a:p>
            <a:r>
              <a:rPr lang="en-GB" sz="2400" u="none" dirty="0" smtClean="0"/>
              <a:t>Extends the offence of disclosing private sexual photographs and films with intent to </a:t>
            </a:r>
            <a:r>
              <a:rPr lang="en-GB" sz="2400" dirty="0" smtClean="0"/>
              <a:t>cause distress (revenge porn) to cover threats to disclose such material</a:t>
            </a:r>
          </a:p>
          <a:p>
            <a:pPr marL="109728" indent="0">
              <a:buNone/>
            </a:pPr>
            <a:endParaRPr lang="en-GB" sz="2400" u="none" dirty="0" smtClean="0"/>
          </a:p>
          <a:p>
            <a:r>
              <a:rPr lang="en-GB" sz="2400" dirty="0" smtClean="0"/>
              <a:t>New offence of non-fatal Strangulation or suffocation</a:t>
            </a:r>
            <a:r>
              <a:rPr lang="en-GB" sz="2400" b="1" dirty="0" smtClean="0"/>
              <a:t> </a:t>
            </a:r>
          </a:p>
          <a:p>
            <a:endParaRPr lang="en-GB" sz="2400" b="1" dirty="0"/>
          </a:p>
          <a:p>
            <a:r>
              <a:rPr lang="en-GB" sz="2400" dirty="0" smtClean="0"/>
              <a:t>Clarifies in law that a person may not consent to the inflection of serious harm and, by extension, is unable to consent to their own death</a:t>
            </a:r>
          </a:p>
          <a:p>
            <a:pPr marL="109728" indent="0">
              <a:buNone/>
            </a:pPr>
            <a:r>
              <a:rPr lang="en-GB" sz="2400" dirty="0" smtClean="0"/>
              <a:t> </a:t>
            </a:r>
          </a:p>
          <a:p>
            <a:r>
              <a:rPr lang="en-GB" sz="2400" dirty="0" smtClean="0"/>
              <a:t>Extends the extraterritorial jurisdiction of the criminal courts for violent and sexual offences</a:t>
            </a:r>
            <a:endParaRPr lang="en-GB" sz="2400" dirty="0"/>
          </a:p>
        </p:txBody>
      </p:sp>
      <p:sp>
        <p:nvSpPr>
          <p:cNvPr id="2" name="Title 1">
            <a:extLst>
              <a:ext uri="{FF2B5EF4-FFF2-40B4-BE49-F238E27FC236}">
                <a16:creationId xmlns:a16="http://schemas.microsoft.com/office/drawing/2014/main" id="{9C7D37E4-5B07-445A-B28B-BBCBD3E434F7}"/>
              </a:ext>
            </a:extLst>
          </p:cNvPr>
          <p:cNvSpPr>
            <a:spLocks noGrp="1"/>
          </p:cNvSpPr>
          <p:nvPr>
            <p:ph type="title"/>
          </p:nvPr>
        </p:nvSpPr>
        <p:spPr>
          <a:xfrm>
            <a:off x="609600" y="274638"/>
            <a:ext cx="10972800" cy="891553"/>
          </a:xfrm>
        </p:spPr>
        <p:txBody>
          <a:bodyPr>
            <a:normAutofit/>
          </a:bodyPr>
          <a:lstStyle/>
          <a:p>
            <a:r>
              <a:rPr lang="en-GB" sz="2800" b="1" u="sng" dirty="0"/>
              <a:t>PART 6 </a:t>
            </a:r>
            <a:r>
              <a:rPr lang="en-GB" sz="2800" b="1" u="sng" dirty="0" smtClean="0"/>
              <a:t>– Offences  involving violent or abusive behaviour</a:t>
            </a:r>
            <a:endParaRPr lang="en-GB" sz="2800" b="1" u="sng" dirty="0"/>
          </a:p>
        </p:txBody>
      </p:sp>
    </p:spTree>
    <p:extLst>
      <p:ext uri="{BB962C8B-B14F-4D97-AF65-F5344CB8AC3E}">
        <p14:creationId xmlns:p14="http://schemas.microsoft.com/office/powerpoint/2010/main" val="2879431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94E030-433F-4560-848D-AA9D7C1F1115}"/>
              </a:ext>
            </a:extLst>
          </p:cNvPr>
          <p:cNvSpPr>
            <a:spLocks noGrp="1"/>
          </p:cNvSpPr>
          <p:nvPr>
            <p:ph idx="1"/>
          </p:nvPr>
        </p:nvSpPr>
        <p:spPr/>
        <p:txBody>
          <a:bodyPr>
            <a:normAutofit fontScale="77500" lnSpcReduction="20000"/>
          </a:bodyPr>
          <a:lstStyle/>
          <a:p>
            <a:endParaRPr lang="en-GB" sz="14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GB" sz="2400" dirty="0" smtClean="0">
                <a:effectLst/>
                <a:ea typeface="Times New Roman" panose="02020603050405020304" pitchFamily="18" charset="0"/>
                <a:cs typeface="Times New Roman" panose="02020603050405020304" pitchFamily="18" charset="0"/>
              </a:rPr>
              <a:t>S75 – Statutory </a:t>
            </a:r>
            <a:r>
              <a:rPr lang="en-GB" sz="2600" dirty="0">
                <a:ea typeface="Times New Roman" panose="02020603050405020304" pitchFamily="18" charset="0"/>
                <a:cs typeface="Times New Roman" panose="02020603050405020304" pitchFamily="18" charset="0"/>
              </a:rPr>
              <a:t>s</a:t>
            </a:r>
            <a:r>
              <a:rPr lang="en-GB" sz="2600" dirty="0" smtClean="0">
                <a:effectLst/>
                <a:ea typeface="Times New Roman" panose="02020603050405020304" pitchFamily="18" charset="0"/>
                <a:cs typeface="Times New Roman" panose="02020603050405020304" pitchFamily="18" charset="0"/>
              </a:rPr>
              <a:t>trategy for prosecution and management of offenders </a:t>
            </a:r>
          </a:p>
          <a:p>
            <a:r>
              <a:rPr lang="en-GB" sz="2600" dirty="0" smtClean="0">
                <a:ea typeface="Times New Roman" panose="02020603050405020304" pitchFamily="18" charset="0"/>
                <a:cs typeface="Times New Roman" panose="02020603050405020304" pitchFamily="18" charset="0"/>
              </a:rPr>
              <a:t>S76 – Polygraph for offenders released on licence </a:t>
            </a:r>
          </a:p>
          <a:p>
            <a:r>
              <a:rPr lang="en-GB" sz="2600" dirty="0" smtClean="0">
                <a:effectLst/>
                <a:ea typeface="Times New Roman" panose="02020603050405020304" pitchFamily="18" charset="0"/>
                <a:cs typeface="Times New Roman" panose="02020603050405020304" pitchFamily="18" charset="0"/>
              </a:rPr>
              <a:t>S77 – guidance supporting </a:t>
            </a:r>
            <a:r>
              <a:rPr lang="en-GB" sz="2600" dirty="0">
                <a:ea typeface="Times New Roman" panose="02020603050405020304" pitchFamily="18" charset="0"/>
                <a:cs typeface="Times New Roman" panose="02020603050405020304" pitchFamily="18" charset="0"/>
              </a:rPr>
              <a:t>Domestic Violence Disclosure </a:t>
            </a:r>
            <a:r>
              <a:rPr lang="en-GB" sz="2600" dirty="0" smtClean="0">
                <a:ea typeface="Times New Roman" panose="02020603050405020304" pitchFamily="18" charset="0"/>
                <a:cs typeface="Times New Roman" panose="02020603050405020304" pitchFamily="18" charset="0"/>
              </a:rPr>
              <a:t>Scheme (Clare’s 	   Law) on a statutory footing </a:t>
            </a:r>
            <a:endParaRPr lang="en-GB" sz="2600" dirty="0" smtClean="0">
              <a:effectLst/>
              <a:ea typeface="Times New Roman" panose="02020603050405020304" pitchFamily="18" charset="0"/>
              <a:cs typeface="Times New Roman" panose="02020603050405020304" pitchFamily="18" charset="0"/>
            </a:endParaRPr>
          </a:p>
          <a:p>
            <a:r>
              <a:rPr lang="en-GB" sz="2600" dirty="0" smtClean="0">
                <a:ea typeface="Times New Roman" panose="02020603050405020304" pitchFamily="18" charset="0"/>
                <a:cs typeface="Times New Roman" panose="02020603050405020304" pitchFamily="18" charset="0"/>
              </a:rPr>
              <a:t>S78 – Homelessness: victims of domestic abuse automatically are granted Priority </a:t>
            </a:r>
          </a:p>
          <a:p>
            <a:pPr marL="109728" indent="0">
              <a:buNone/>
            </a:pPr>
            <a:r>
              <a:rPr lang="en-GB" sz="2600" dirty="0" smtClean="0">
                <a:ea typeface="Times New Roman" panose="02020603050405020304" pitchFamily="18" charset="0"/>
                <a:cs typeface="Times New Roman" panose="02020603050405020304" pitchFamily="18" charset="0"/>
              </a:rPr>
              <a:t>            need for homelessness assistance</a:t>
            </a:r>
          </a:p>
          <a:p>
            <a:r>
              <a:rPr lang="en-GB" sz="2600" dirty="0" smtClean="0">
                <a:effectLst/>
                <a:ea typeface="Times New Roman" panose="02020603050405020304" pitchFamily="18" charset="0"/>
                <a:cs typeface="Times New Roman" panose="02020603050405020304" pitchFamily="18" charset="0"/>
              </a:rPr>
              <a:t> S79 – Grant of secure tenancies in case of domestic abuse to </a:t>
            </a:r>
            <a:r>
              <a:rPr lang="en-GB" sz="2600" dirty="0" smtClean="0">
                <a:ea typeface="Times New Roman" panose="02020603050405020304" pitchFamily="18" charset="0"/>
                <a:cs typeface="Times New Roman" panose="02020603050405020304" pitchFamily="18" charset="0"/>
              </a:rPr>
              <a:t>persons who      </a:t>
            </a:r>
          </a:p>
          <a:p>
            <a:pPr marL="109728" indent="0">
              <a:buNone/>
            </a:pPr>
            <a:r>
              <a:rPr lang="en-GB" sz="2600" dirty="0">
                <a:ea typeface="Times New Roman" panose="02020603050405020304" pitchFamily="18" charset="0"/>
                <a:cs typeface="Times New Roman" panose="02020603050405020304" pitchFamily="18" charset="0"/>
              </a:rPr>
              <a:t> </a:t>
            </a:r>
            <a:r>
              <a:rPr lang="en-GB" sz="2600" dirty="0" smtClean="0">
                <a:ea typeface="Times New Roman" panose="02020603050405020304" pitchFamily="18" charset="0"/>
                <a:cs typeface="Times New Roman" panose="02020603050405020304" pitchFamily="18" charset="0"/>
              </a:rPr>
              <a:t>             previously were a tenant (sole or joint) in a property that had a qualifying</a:t>
            </a:r>
          </a:p>
          <a:p>
            <a:pPr marL="109728" indent="0">
              <a:buNone/>
            </a:pPr>
            <a:r>
              <a:rPr lang="en-GB" sz="2600" dirty="0" smtClean="0">
                <a:ea typeface="Times New Roman" panose="02020603050405020304" pitchFamily="18" charset="0"/>
                <a:cs typeface="Times New Roman" panose="02020603050405020304" pitchFamily="18" charset="0"/>
              </a:rPr>
              <a:t>              tenancy</a:t>
            </a:r>
          </a:p>
          <a:p>
            <a:pPr>
              <a:buFont typeface="Wingdings" panose="05000000000000000000" pitchFamily="2" charset="2"/>
              <a:buChar char="Ø"/>
            </a:pPr>
            <a:r>
              <a:rPr lang="en-GB" sz="2600" dirty="0" smtClean="0">
                <a:cs typeface="Times New Roman" panose="02020603050405020304" pitchFamily="18" charset="0"/>
              </a:rPr>
              <a:t>S80 – Prohibition on charging for the provision of medical evidence of domestic abuse </a:t>
            </a:r>
          </a:p>
          <a:p>
            <a:r>
              <a:rPr lang="en-GB" sz="2600" dirty="0" smtClean="0">
                <a:cs typeface="Times New Roman" panose="02020603050405020304" pitchFamily="18" charset="0"/>
              </a:rPr>
              <a:t>S81 &amp; S82  – Review of processing of victims personal data for immigration purposes  and issuing of Code of Practice</a:t>
            </a:r>
          </a:p>
          <a:p>
            <a:r>
              <a:rPr lang="en-GB" sz="2600" dirty="0" smtClean="0">
                <a:cs typeface="Times New Roman" panose="02020603050405020304" pitchFamily="18" charset="0"/>
              </a:rPr>
              <a:t> S83 – Report on the use of contact centres in England </a:t>
            </a:r>
            <a:endParaRPr lang="en-GB" sz="2600" dirty="0">
              <a:cs typeface="Times New Roman" panose="02020603050405020304" pitchFamily="18" charset="0"/>
            </a:endParaRPr>
          </a:p>
        </p:txBody>
      </p:sp>
      <p:sp>
        <p:nvSpPr>
          <p:cNvPr id="2" name="Title 1">
            <a:extLst>
              <a:ext uri="{FF2B5EF4-FFF2-40B4-BE49-F238E27FC236}">
                <a16:creationId xmlns:a16="http://schemas.microsoft.com/office/drawing/2014/main" id="{0E08A426-4415-45A5-B3EA-D7FE9A1D3302}"/>
              </a:ext>
            </a:extLst>
          </p:cNvPr>
          <p:cNvSpPr>
            <a:spLocks noGrp="1"/>
          </p:cNvSpPr>
          <p:nvPr>
            <p:ph type="title"/>
          </p:nvPr>
        </p:nvSpPr>
        <p:spPr/>
        <p:txBody>
          <a:bodyPr>
            <a:normAutofit/>
          </a:bodyPr>
          <a:lstStyle/>
          <a:p>
            <a:r>
              <a:rPr lang="en-GB" sz="2800" b="1" u="sng" dirty="0" smtClean="0"/>
              <a:t>Part 7 – Miscellaneous and general </a:t>
            </a:r>
            <a:endParaRPr lang="en-GB" sz="2800" dirty="0"/>
          </a:p>
        </p:txBody>
      </p:sp>
    </p:spTree>
    <p:extLst>
      <p:ext uri="{BB962C8B-B14F-4D97-AF65-F5344CB8AC3E}">
        <p14:creationId xmlns:p14="http://schemas.microsoft.com/office/powerpoint/2010/main" val="2404402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0094CE-4F9D-4D71-8F38-ACB592EDAA8E}"/>
              </a:ext>
            </a:extLst>
          </p:cNvPr>
          <p:cNvSpPr>
            <a:spLocks noGrp="1"/>
          </p:cNvSpPr>
          <p:nvPr>
            <p:ph idx="1"/>
          </p:nvPr>
        </p:nvSpPr>
        <p:spPr>
          <a:xfrm>
            <a:off x="609600" y="1139687"/>
            <a:ext cx="10972800" cy="4867605"/>
          </a:xfrm>
        </p:spPr>
        <p:txBody>
          <a:bodyPr>
            <a:normAutofit/>
          </a:bodyPr>
          <a:lstStyle/>
          <a:p>
            <a:r>
              <a:rPr lang="en-GB" dirty="0"/>
              <a:t>All practitioners, from all areas, will find that this new law will impact upon what they are currently doing and the changes that are required, both in the short and long term. It is hoped that these new initiatives go a long way to building on the existing law and procedure which has been, which many will say, long </a:t>
            </a:r>
            <a:r>
              <a:rPr lang="en-GB" dirty="0" smtClean="0"/>
              <a:t>overdue</a:t>
            </a:r>
          </a:p>
          <a:p>
            <a:pPr marL="109728" indent="0">
              <a:buNone/>
            </a:pPr>
            <a:endParaRPr lang="en-GB" b="1" u="sng" dirty="0">
              <a:latin typeface="Times New Roman" panose="02020603050405020304" pitchFamily="18" charset="0"/>
              <a:cs typeface="Times New Roman" panose="02020603050405020304" pitchFamily="18" charset="0"/>
            </a:endParaRPr>
          </a:p>
          <a:p>
            <a:r>
              <a:rPr lang="en-GB" dirty="0" smtClean="0"/>
              <a:t>Ensure understanding as </a:t>
            </a:r>
            <a:r>
              <a:rPr lang="en-GB" dirty="0"/>
              <a:t>to how the new law will impact upon services and service </a:t>
            </a:r>
            <a:r>
              <a:rPr lang="en-GB" dirty="0" smtClean="0"/>
              <a:t>delivery</a:t>
            </a:r>
          </a:p>
          <a:p>
            <a:endParaRPr lang="en-GB" dirty="0"/>
          </a:p>
          <a:p>
            <a:pPr marL="109728" indent="0">
              <a:buNone/>
            </a:pPr>
            <a:endParaRPr lang="en-GB" dirty="0"/>
          </a:p>
          <a:p>
            <a:pPr marL="109728" indent="0">
              <a:buNone/>
            </a:pPr>
            <a:endParaRPr lang="en-GB" dirty="0">
              <a:latin typeface="Times New Roman" panose="02020603050405020304" pitchFamily="18" charset="0"/>
              <a:cs typeface="Times New Roman" panose="02020603050405020304" pitchFamily="18" charset="0"/>
            </a:endParaRPr>
          </a:p>
          <a:p>
            <a:endParaRPr lang="en-GB" b="1" dirty="0"/>
          </a:p>
          <a:p>
            <a:endParaRPr lang="en-GB" dirty="0"/>
          </a:p>
        </p:txBody>
      </p:sp>
      <p:sp>
        <p:nvSpPr>
          <p:cNvPr id="2" name="Title 1">
            <a:extLst>
              <a:ext uri="{FF2B5EF4-FFF2-40B4-BE49-F238E27FC236}">
                <a16:creationId xmlns:a16="http://schemas.microsoft.com/office/drawing/2014/main" id="{1DBC0E12-A88E-46BF-91D0-81D1CD33AF6A}"/>
              </a:ext>
            </a:extLst>
          </p:cNvPr>
          <p:cNvSpPr>
            <a:spLocks noGrp="1"/>
          </p:cNvSpPr>
          <p:nvPr>
            <p:ph type="title"/>
          </p:nvPr>
        </p:nvSpPr>
        <p:spPr/>
        <p:txBody>
          <a:bodyPr>
            <a:normAutofit/>
          </a:bodyPr>
          <a:lstStyle/>
          <a:p>
            <a:r>
              <a:rPr lang="en-GB" sz="2800" dirty="0" smtClean="0"/>
              <a:t>Practice points for agencies</a:t>
            </a:r>
            <a:endParaRPr lang="en-GB" sz="2800" dirty="0"/>
          </a:p>
        </p:txBody>
      </p:sp>
    </p:spTree>
    <p:extLst>
      <p:ext uri="{BB962C8B-B14F-4D97-AF65-F5344CB8AC3E}">
        <p14:creationId xmlns:p14="http://schemas.microsoft.com/office/powerpoint/2010/main" val="2402585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596348" y="622852"/>
            <a:ext cx="10376452" cy="5384248"/>
          </a:xfrm>
        </p:spPr>
        <p:txBody>
          <a:bodyPr>
            <a:normAutofit/>
          </a:bodyPr>
          <a:lstStyle/>
          <a:p>
            <a:r>
              <a:rPr lang="en-GB" dirty="0" smtClean="0"/>
              <a:t>Key points:</a:t>
            </a:r>
          </a:p>
          <a:p>
            <a:pPr lvl="1"/>
            <a:r>
              <a:rPr lang="en-GB" dirty="0"/>
              <a:t>Extended definition</a:t>
            </a:r>
          </a:p>
          <a:p>
            <a:pPr lvl="1"/>
            <a:r>
              <a:rPr lang="en-GB" dirty="0"/>
              <a:t>Respond to post-separation coercive control </a:t>
            </a:r>
          </a:p>
          <a:p>
            <a:pPr lvl="1"/>
            <a:r>
              <a:rPr lang="en-GB" dirty="0"/>
              <a:t>Support for children as victims </a:t>
            </a:r>
            <a:endParaRPr lang="en-GB" dirty="0" smtClean="0"/>
          </a:p>
          <a:p>
            <a:pPr lvl="1"/>
            <a:r>
              <a:rPr lang="en-GB" dirty="0" smtClean="0"/>
              <a:t>Consideration to utilising DAPO’s to support safeguarding/accommodation – possibly may be able to make applications </a:t>
            </a:r>
          </a:p>
          <a:p>
            <a:pPr lvl="1"/>
            <a:r>
              <a:rPr lang="en-GB" dirty="0" smtClean="0"/>
              <a:t>Discuss with victims the additional protections in court and prohibition of cross examination </a:t>
            </a:r>
          </a:p>
          <a:p>
            <a:pPr lvl="1"/>
            <a:r>
              <a:rPr lang="en-GB" dirty="0" smtClean="0"/>
              <a:t>Important role accommodation plays for victims</a:t>
            </a:r>
          </a:p>
          <a:p>
            <a:pPr lvl="1"/>
            <a:r>
              <a:rPr lang="en-GB" dirty="0" smtClean="0"/>
              <a:t>Strengthening of coercive and controlling behaviour </a:t>
            </a:r>
          </a:p>
          <a:p>
            <a:pPr lvl="1"/>
            <a:r>
              <a:rPr lang="en-GB" dirty="0" smtClean="0"/>
              <a:t>Shift in </a:t>
            </a:r>
            <a:r>
              <a:rPr lang="en-GB" smtClean="0"/>
              <a:t>emphasis from physical  </a:t>
            </a:r>
            <a:endParaRPr lang="en-GB" dirty="0" smtClean="0"/>
          </a:p>
          <a:p>
            <a:pPr lvl="1"/>
            <a:endParaRPr lang="en-GB" dirty="0" smtClean="0"/>
          </a:p>
          <a:p>
            <a:pPr lvl="1"/>
            <a:endParaRPr lang="en-GB" dirty="0"/>
          </a:p>
          <a:p>
            <a:pPr lvl="2"/>
            <a:endParaRPr lang="en-GB" dirty="0" smtClean="0"/>
          </a:p>
        </p:txBody>
      </p:sp>
    </p:spTree>
    <p:extLst>
      <p:ext uri="{BB962C8B-B14F-4D97-AF65-F5344CB8AC3E}">
        <p14:creationId xmlns:p14="http://schemas.microsoft.com/office/powerpoint/2010/main" val="2265239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04159165"/>
              </p:ext>
            </p:extLst>
          </p:nvPr>
        </p:nvGraphicFramePr>
        <p:xfrm>
          <a:off x="702365" y="1179445"/>
          <a:ext cx="10999304" cy="4278592"/>
        </p:xfrm>
        <a:graphic>
          <a:graphicData uri="http://schemas.openxmlformats.org/drawingml/2006/table">
            <a:tbl>
              <a:tblPr firstRow="1" bandRow="1">
                <a:tableStyleId>{5C22544A-7EE6-4342-B048-85BDC9FD1C3A}</a:tableStyleId>
              </a:tblPr>
              <a:tblGrid>
                <a:gridCol w="1603513">
                  <a:extLst>
                    <a:ext uri="{9D8B030D-6E8A-4147-A177-3AD203B41FA5}">
                      <a16:colId xmlns:a16="http://schemas.microsoft.com/office/drawing/2014/main" val="20000"/>
                    </a:ext>
                  </a:extLst>
                </a:gridCol>
                <a:gridCol w="9395791">
                  <a:extLst>
                    <a:ext uri="{9D8B030D-6E8A-4147-A177-3AD203B41FA5}">
                      <a16:colId xmlns:a16="http://schemas.microsoft.com/office/drawing/2014/main" val="20001"/>
                    </a:ext>
                  </a:extLst>
                </a:gridCol>
              </a:tblGrid>
              <a:tr h="13225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April 2021 </a:t>
                      </a:r>
                    </a:p>
                    <a:p>
                      <a:endParaRPr lang="en-GB" dirty="0"/>
                    </a:p>
                  </a:txBody>
                  <a:tcPr/>
                </a:tc>
                <a:tc>
                  <a:txBody>
                    <a:bodyPr/>
                    <a:lstStyle/>
                    <a:p>
                      <a:r>
                        <a:rPr lang="en-GB" dirty="0" smtClean="0"/>
                        <a:t>Statutory</a:t>
                      </a:r>
                      <a:r>
                        <a:rPr lang="en-GB" baseline="0" dirty="0" smtClean="0"/>
                        <a:t> definition</a:t>
                      </a:r>
                    </a:p>
                    <a:p>
                      <a:r>
                        <a:rPr lang="en-GB" baseline="0" dirty="0" smtClean="0"/>
                        <a:t>Consent to serous harm for sexual gratification not a defence </a:t>
                      </a:r>
                    </a:p>
                    <a:p>
                      <a:r>
                        <a:rPr lang="en-GB" baseline="0" dirty="0" smtClean="0"/>
                        <a:t>Strategy for prosecution and management of offenders</a:t>
                      </a:r>
                    </a:p>
                    <a:p>
                      <a:r>
                        <a:rPr lang="en-GB" baseline="0" dirty="0" smtClean="0"/>
                        <a:t>Review of processing victims personal data for immigration purpose  </a:t>
                      </a:r>
                    </a:p>
                    <a:p>
                      <a:r>
                        <a:rPr lang="en-GB" baseline="0" dirty="0" smtClean="0"/>
                        <a:t>Report on Contact Centres</a:t>
                      </a:r>
                      <a:endParaRPr lang="en-GB" dirty="0"/>
                    </a:p>
                  </a:txBody>
                  <a:tcPr/>
                </a:tc>
                <a:extLst>
                  <a:ext uri="{0D108BD9-81ED-4DB2-BD59-A6C34878D82A}">
                    <a16:rowId xmlns:a16="http://schemas.microsoft.com/office/drawing/2014/main" val="10000"/>
                  </a:ext>
                </a:extLst>
              </a:tr>
              <a:tr h="826616">
                <a:tc>
                  <a:txBody>
                    <a:bodyPr/>
                    <a:lstStyle/>
                    <a:p>
                      <a:r>
                        <a:rPr lang="en-GB" dirty="0" smtClean="0"/>
                        <a:t>June</a:t>
                      </a:r>
                      <a:r>
                        <a:rPr lang="en-GB" baseline="0" dirty="0" smtClean="0"/>
                        <a:t> 2021</a:t>
                      </a:r>
                      <a:endParaRPr lang="en-GB" dirty="0"/>
                    </a:p>
                  </a:txBody>
                  <a:tcPr/>
                </a:tc>
                <a:tc>
                  <a:txBody>
                    <a:bodyPr/>
                    <a:lstStyle/>
                    <a:p>
                      <a:r>
                        <a:rPr lang="en-GB" dirty="0" smtClean="0"/>
                        <a:t>Threats</a:t>
                      </a:r>
                      <a:r>
                        <a:rPr lang="en-GB" baseline="0" dirty="0" smtClean="0"/>
                        <a:t> to disclose private sexual images </a:t>
                      </a:r>
                    </a:p>
                    <a:p>
                      <a:r>
                        <a:rPr lang="en-GB" baseline="0" dirty="0" smtClean="0"/>
                        <a:t>Offences against the person committed outside the UK</a:t>
                      </a:r>
                    </a:p>
                    <a:p>
                      <a:endParaRPr lang="en-GB" dirty="0"/>
                    </a:p>
                  </a:txBody>
                  <a:tcPr/>
                </a:tc>
                <a:extLst>
                  <a:ext uri="{0D108BD9-81ED-4DB2-BD59-A6C34878D82A}">
                    <a16:rowId xmlns:a16="http://schemas.microsoft.com/office/drawing/2014/main" val="10001"/>
                  </a:ext>
                </a:extLst>
              </a:tr>
              <a:tr h="578631">
                <a:tc>
                  <a:txBody>
                    <a:bodyPr/>
                    <a:lstStyle/>
                    <a:p>
                      <a:r>
                        <a:rPr lang="en-GB" dirty="0" smtClean="0"/>
                        <a:t>October 2021</a:t>
                      </a:r>
                      <a:endParaRPr lang="en-GB" dirty="0"/>
                    </a:p>
                  </a:txBody>
                  <a:tcPr/>
                </a:tc>
                <a:tc>
                  <a:txBody>
                    <a:bodyPr/>
                    <a:lstStyle/>
                    <a:p>
                      <a:r>
                        <a:rPr lang="en-GB" dirty="0" smtClean="0"/>
                        <a:t>Prohibition</a:t>
                      </a:r>
                      <a:r>
                        <a:rPr lang="en-GB" baseline="0" dirty="0" smtClean="0"/>
                        <a:t> on charging for medical evidence of domestic abuse </a:t>
                      </a:r>
                      <a:endParaRPr lang="en-GB" dirty="0"/>
                    </a:p>
                  </a:txBody>
                  <a:tcPr/>
                </a:tc>
                <a:extLst>
                  <a:ext uri="{0D108BD9-81ED-4DB2-BD59-A6C34878D82A}">
                    <a16:rowId xmlns:a16="http://schemas.microsoft.com/office/drawing/2014/main" val="10002"/>
                  </a:ext>
                </a:extLst>
              </a:tr>
              <a:tr h="1261072">
                <a:tc>
                  <a:txBody>
                    <a:bodyPr/>
                    <a:lstStyle/>
                    <a:p>
                      <a:endParaRPr lang="en-GB" dirty="0"/>
                    </a:p>
                  </a:txBody>
                  <a:tcPr/>
                </a:tc>
                <a:tc>
                  <a:txBody>
                    <a:bodyPr/>
                    <a:lstStyle/>
                    <a:p>
                      <a:r>
                        <a:rPr lang="en-GB" dirty="0" smtClean="0"/>
                        <a:t>Remaining</a:t>
                      </a:r>
                      <a:r>
                        <a:rPr lang="en-GB" baseline="0" dirty="0" smtClean="0"/>
                        <a:t> provision of the Act come into force in accordance with regulations made by the Secretary of State  </a:t>
                      </a:r>
                      <a:endParaRPr lang="en-GB" dirty="0"/>
                    </a:p>
                  </a:txBody>
                  <a:tcPr/>
                </a:tc>
                <a:extLst>
                  <a:ext uri="{0D108BD9-81ED-4DB2-BD59-A6C34878D82A}">
                    <a16:rowId xmlns:a16="http://schemas.microsoft.com/office/drawing/2014/main" val="10003"/>
                  </a:ext>
                </a:extLst>
              </a:tr>
            </a:tbl>
          </a:graphicData>
        </a:graphic>
      </p:graphicFrame>
      <p:sp>
        <p:nvSpPr>
          <p:cNvPr id="3" name="Title 2"/>
          <p:cNvSpPr>
            <a:spLocks noGrp="1"/>
          </p:cNvSpPr>
          <p:nvPr>
            <p:ph type="title"/>
          </p:nvPr>
        </p:nvSpPr>
        <p:spPr>
          <a:xfrm>
            <a:off x="609600" y="274638"/>
            <a:ext cx="10972800" cy="772284"/>
          </a:xfrm>
        </p:spPr>
        <p:txBody>
          <a:bodyPr>
            <a:normAutofit/>
          </a:bodyPr>
          <a:lstStyle/>
          <a:p>
            <a:r>
              <a:rPr lang="en-GB" dirty="0" smtClean="0"/>
              <a:t>Implementation timeline </a:t>
            </a:r>
            <a:endParaRPr lang="en-GB" dirty="0"/>
          </a:p>
        </p:txBody>
      </p:sp>
    </p:spTree>
    <p:extLst>
      <p:ext uri="{BB962C8B-B14F-4D97-AF65-F5344CB8AC3E}">
        <p14:creationId xmlns:p14="http://schemas.microsoft.com/office/powerpoint/2010/main" val="131603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03D9C79-C070-4AE9-A0B4-05E07FC8EEB3}"/>
              </a:ext>
            </a:extLst>
          </p:cNvPr>
          <p:cNvSpPr txBox="1"/>
          <p:nvPr/>
        </p:nvSpPr>
        <p:spPr>
          <a:xfrm>
            <a:off x="1313895" y="1553593"/>
            <a:ext cx="8975324" cy="4647426"/>
          </a:xfrm>
          <a:prstGeom prst="rect">
            <a:avLst/>
          </a:prstGeom>
          <a:noFill/>
        </p:spPr>
        <p:txBody>
          <a:bodyPr wrap="square" rtlCol="0">
            <a:spAutoFit/>
          </a:bodyPr>
          <a:lstStyle/>
          <a:p>
            <a:endParaRPr lang="en-GB" b="1" dirty="0"/>
          </a:p>
          <a:p>
            <a:r>
              <a:rPr lang="en-GB" sz="2000" b="1" dirty="0"/>
              <a:t>Part 1: Definition of Domestic Abuse</a:t>
            </a:r>
          </a:p>
          <a:p>
            <a:endParaRPr lang="en-GB" sz="2000" b="1" dirty="0"/>
          </a:p>
          <a:p>
            <a:r>
              <a:rPr lang="en-GB" sz="2000" b="1" dirty="0"/>
              <a:t>Part 2: The Domestic Abuse Commissioner</a:t>
            </a:r>
          </a:p>
          <a:p>
            <a:endParaRPr lang="en-GB" sz="2000" b="1" dirty="0"/>
          </a:p>
          <a:p>
            <a:r>
              <a:rPr lang="en-GB" sz="2000" b="1" dirty="0"/>
              <a:t>Part 3: Powers for dealing with domestic abuse </a:t>
            </a:r>
          </a:p>
          <a:p>
            <a:endParaRPr lang="en-GB" sz="2000" b="1" dirty="0"/>
          </a:p>
          <a:p>
            <a:r>
              <a:rPr lang="en-GB" sz="2000" b="1" dirty="0"/>
              <a:t>Part 4: Local Authority support  </a:t>
            </a:r>
          </a:p>
          <a:p>
            <a:endParaRPr lang="en-GB" sz="2000" b="1" dirty="0"/>
          </a:p>
          <a:p>
            <a:r>
              <a:rPr lang="en-GB" sz="2000" b="1" dirty="0"/>
              <a:t>Part 5: Protection for victims and witnesses in court </a:t>
            </a:r>
          </a:p>
          <a:p>
            <a:endParaRPr lang="en-GB" sz="2000" b="1" dirty="0"/>
          </a:p>
          <a:p>
            <a:r>
              <a:rPr lang="en-GB" sz="2000" b="1" dirty="0"/>
              <a:t>Part 6: Offences involving violent or abusive behaviour</a:t>
            </a:r>
          </a:p>
          <a:p>
            <a:endParaRPr lang="en-GB" sz="2000" b="1" dirty="0"/>
          </a:p>
          <a:p>
            <a:r>
              <a:rPr lang="en-GB" sz="2000" b="1" dirty="0"/>
              <a:t>Part 7: Miscellaneous and general </a:t>
            </a:r>
          </a:p>
          <a:p>
            <a:endParaRPr lang="en-GB" dirty="0"/>
          </a:p>
        </p:txBody>
      </p:sp>
      <p:sp>
        <p:nvSpPr>
          <p:cNvPr id="2" name="Rectangle 1">
            <a:extLst>
              <a:ext uri="{FF2B5EF4-FFF2-40B4-BE49-F238E27FC236}">
                <a16:creationId xmlns:a16="http://schemas.microsoft.com/office/drawing/2014/main" id="{BAFE4038-1EA8-4163-A1FC-FBC3B79F9B17}"/>
              </a:ext>
            </a:extLst>
          </p:cNvPr>
          <p:cNvSpPr/>
          <p:nvPr/>
        </p:nvSpPr>
        <p:spPr>
          <a:xfrm>
            <a:off x="1441142" y="639192"/>
            <a:ext cx="5759711" cy="461665"/>
          </a:xfrm>
          <a:prstGeom prst="rect">
            <a:avLst/>
          </a:prstGeom>
        </p:spPr>
        <p:txBody>
          <a:bodyPr wrap="square">
            <a:spAutoFit/>
          </a:bodyPr>
          <a:lstStyle/>
          <a:p>
            <a:r>
              <a:rPr lang="en-GB" sz="2400" b="1" dirty="0"/>
              <a:t>The Bill has 7 parts:</a:t>
            </a:r>
          </a:p>
        </p:txBody>
      </p:sp>
    </p:spTree>
    <p:extLst>
      <p:ext uri="{BB962C8B-B14F-4D97-AF65-F5344CB8AC3E}">
        <p14:creationId xmlns:p14="http://schemas.microsoft.com/office/powerpoint/2010/main" val="173650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1105" y="890337"/>
            <a:ext cx="11333748" cy="5564892"/>
          </a:xfrm>
        </p:spPr>
        <p:txBody>
          <a:bodyPr>
            <a:normAutofit/>
          </a:bodyPr>
          <a:lstStyle/>
          <a:p>
            <a:r>
              <a:rPr lang="en-GB" sz="2400" dirty="0" smtClean="0"/>
              <a:t>Behaviour </a:t>
            </a:r>
            <a:r>
              <a:rPr lang="en-GB" sz="2400" dirty="0"/>
              <a:t>by a person (“A”) towards another person (“B”) is “domestic abuse” if (a) A and B are each </a:t>
            </a:r>
            <a:r>
              <a:rPr lang="en-GB" sz="2400" b="1" dirty="0"/>
              <a:t>aged 16 </a:t>
            </a:r>
            <a:r>
              <a:rPr lang="en-GB" sz="2400" dirty="0"/>
              <a:t>or over and are </a:t>
            </a:r>
            <a:r>
              <a:rPr lang="en-GB" sz="2400" b="1" dirty="0"/>
              <a:t>personally connected,</a:t>
            </a:r>
            <a:r>
              <a:rPr lang="en-GB" sz="2400" dirty="0"/>
              <a:t> and (b) the behaviour is abusive. </a:t>
            </a:r>
            <a:endParaRPr lang="en-GB" sz="2400" dirty="0" smtClean="0"/>
          </a:p>
          <a:p>
            <a:endParaRPr lang="en-GB" sz="2400" dirty="0" smtClean="0"/>
          </a:p>
          <a:p>
            <a:r>
              <a:rPr lang="en-GB" sz="2400" dirty="0"/>
              <a:t>Behaviour is “abusive” if it consists of any of the following (a) physical or sexual abuse; (b) violent or threatening behaviour; (c) controlling or coercive behaviour; (d) </a:t>
            </a:r>
            <a:r>
              <a:rPr lang="en-GB" sz="2400" b="1" dirty="0"/>
              <a:t>economic abuse </a:t>
            </a:r>
            <a:r>
              <a:rPr lang="en-GB" sz="2400" dirty="0"/>
              <a:t>(e) psychological, emotional or other abuse</a:t>
            </a:r>
            <a:endParaRPr lang="en-GB" sz="2400" dirty="0" smtClean="0"/>
          </a:p>
          <a:p>
            <a:endParaRPr lang="en-GB" sz="2400" dirty="0" smtClean="0"/>
          </a:p>
          <a:p>
            <a:r>
              <a:rPr lang="en-GB" sz="2400" dirty="0" smtClean="0"/>
              <a:t>For the purpose of this Act A’s behaviour may be behaviour ‘towards’ B despite the fact that it consists of conduct directed at another person (for example B’s child) </a:t>
            </a:r>
          </a:p>
          <a:p>
            <a:pPr marL="0" indent="0">
              <a:buNone/>
            </a:pPr>
            <a:endParaRPr lang="en-GB" sz="2400" b="1" u="sng" dirty="0" smtClean="0"/>
          </a:p>
          <a:p>
            <a:endParaRPr lang="en-GB" b="1" dirty="0" smtClean="0"/>
          </a:p>
          <a:p>
            <a:endParaRPr lang="en-GB" b="1" dirty="0" smtClean="0"/>
          </a:p>
          <a:p>
            <a:endParaRPr lang="en-GB" b="1" dirty="0"/>
          </a:p>
          <a:p>
            <a:pPr marL="0" indent="0">
              <a:buNone/>
            </a:pPr>
            <a:endParaRPr lang="en-GB" dirty="0"/>
          </a:p>
        </p:txBody>
      </p:sp>
      <p:sp>
        <p:nvSpPr>
          <p:cNvPr id="2" name="Title 1"/>
          <p:cNvSpPr>
            <a:spLocks noGrp="1"/>
          </p:cNvSpPr>
          <p:nvPr>
            <p:ph type="title"/>
          </p:nvPr>
        </p:nvSpPr>
        <p:spPr>
          <a:xfrm>
            <a:off x="609600" y="274637"/>
            <a:ext cx="10972800" cy="760079"/>
          </a:xfrm>
        </p:spPr>
        <p:txBody>
          <a:bodyPr>
            <a:normAutofit fontScale="90000"/>
          </a:bodyPr>
          <a:lstStyle/>
          <a:p>
            <a:r>
              <a:rPr lang="en-GB" sz="3200" b="1" u="sng" dirty="0" smtClean="0">
                <a:latin typeface="+mn-lt"/>
                <a:cs typeface="Times New Roman" panose="02020603050405020304" pitchFamily="18" charset="0"/>
              </a:rPr>
              <a:t>Part </a:t>
            </a:r>
            <a:r>
              <a:rPr lang="en-GB" sz="3200" b="1" u="sng" dirty="0">
                <a:latin typeface="+mn-lt"/>
                <a:cs typeface="Times New Roman" panose="02020603050405020304" pitchFamily="18" charset="0"/>
              </a:rPr>
              <a:t>1  - </a:t>
            </a:r>
            <a:r>
              <a:rPr lang="en-GB" sz="3200" b="1" u="sng" dirty="0" smtClean="0">
                <a:latin typeface="+mn-lt"/>
                <a:cs typeface="Times New Roman" panose="02020603050405020304" pitchFamily="18" charset="0"/>
              </a:rPr>
              <a:t>Statutory Definition </a:t>
            </a:r>
            <a:r>
              <a:rPr lang="en-GB" sz="3200" b="1" u="sng" dirty="0">
                <a:latin typeface="+mn-lt"/>
                <a:cs typeface="Times New Roman" panose="02020603050405020304" pitchFamily="18" charset="0"/>
              </a:rPr>
              <a:t>of Domestic </a:t>
            </a:r>
            <a:r>
              <a:rPr lang="en-GB" sz="3200" b="1" u="sng" dirty="0" smtClean="0">
                <a:latin typeface="+mn-lt"/>
                <a:cs typeface="Times New Roman" panose="02020603050405020304" pitchFamily="18" charset="0"/>
              </a:rPr>
              <a:t>Abuse </a:t>
            </a:r>
            <a:r>
              <a:rPr lang="en-GB" sz="3200" dirty="0" smtClean="0">
                <a:latin typeface="Times New Roman" panose="02020603050405020304" pitchFamily="18" charset="0"/>
                <a:cs typeface="Times New Roman" panose="02020603050405020304" pitchFamily="18" charset="0"/>
              </a:rPr>
              <a:t/>
            </a:r>
            <a:br>
              <a:rPr lang="en-GB" sz="3200" dirty="0" smtClean="0">
                <a:latin typeface="Times New Roman" panose="02020603050405020304" pitchFamily="18" charset="0"/>
                <a:cs typeface="Times New Roman" panose="02020603050405020304" pitchFamily="18" charset="0"/>
              </a:rPr>
            </a:br>
            <a:endParaRPr lang="en-GB"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6211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smtClean="0"/>
              <a:t>‘</a:t>
            </a:r>
            <a:r>
              <a:rPr lang="en-GB" sz="2400" dirty="0"/>
              <a:t>Economic abuse” means any behaviour that has a substantial adverse effect on B’s ability to (a) acquire, use or maintain money or other property, or (b) obtain goods or services</a:t>
            </a:r>
            <a:r>
              <a:rPr lang="en-GB" sz="2400" dirty="0" smtClean="0"/>
              <a:t>.</a:t>
            </a:r>
          </a:p>
          <a:p>
            <a:endParaRPr lang="en-GB" sz="2400" dirty="0"/>
          </a:p>
          <a:p>
            <a:r>
              <a:rPr lang="en-GB" sz="2400" i="1" dirty="0" smtClean="0"/>
              <a:t>Economic </a:t>
            </a:r>
            <a:r>
              <a:rPr lang="en-GB" sz="2400" i="1" dirty="0"/>
              <a:t>abuse goes beyond financial abuse, in that it can involve behaviour that controls a person’s ability to acquire, use and maintain economic resources. This could include for example, money, food, transport and housing, and for example, restricting the use of a car or ruining credit ratings. </a:t>
            </a:r>
          </a:p>
        </p:txBody>
      </p:sp>
      <p:sp>
        <p:nvSpPr>
          <p:cNvPr id="2" name="Title 1"/>
          <p:cNvSpPr>
            <a:spLocks noGrp="1"/>
          </p:cNvSpPr>
          <p:nvPr>
            <p:ph type="title"/>
          </p:nvPr>
        </p:nvSpPr>
        <p:spPr/>
        <p:txBody>
          <a:bodyPr>
            <a:normAutofit/>
          </a:bodyPr>
          <a:lstStyle/>
          <a:p>
            <a:r>
              <a:rPr lang="en-GB" sz="2800" dirty="0"/>
              <a:t>D</a:t>
            </a:r>
            <a:r>
              <a:rPr lang="en-GB" sz="2800" b="1" dirty="0" smtClean="0"/>
              <a:t>efinition of ECONOMIC ABUSE?</a:t>
            </a:r>
            <a:endParaRPr lang="en-GB" sz="2800" b="1" dirty="0"/>
          </a:p>
        </p:txBody>
      </p:sp>
    </p:spTree>
    <p:extLst>
      <p:ext uri="{BB962C8B-B14F-4D97-AF65-F5344CB8AC3E}">
        <p14:creationId xmlns:p14="http://schemas.microsoft.com/office/powerpoint/2010/main" val="1598863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6D6BBE-B6EB-4E6E-AB1E-8C1236169430}"/>
              </a:ext>
            </a:extLst>
          </p:cNvPr>
          <p:cNvSpPr>
            <a:spLocks noGrp="1"/>
          </p:cNvSpPr>
          <p:nvPr>
            <p:ph idx="1"/>
          </p:nvPr>
        </p:nvSpPr>
        <p:spPr/>
        <p:txBody>
          <a:bodyPr>
            <a:normAutofit/>
          </a:bodyPr>
          <a:lstStyle/>
          <a:p>
            <a:r>
              <a:rPr lang="en-GB" dirty="0"/>
              <a:t>S.3 of the Bill specifically refers to children as victims of domestic abuse </a:t>
            </a:r>
          </a:p>
          <a:p>
            <a:endParaRPr lang="en-GB" dirty="0" smtClean="0"/>
          </a:p>
          <a:p>
            <a:r>
              <a:rPr lang="en-GB" dirty="0" smtClean="0"/>
              <a:t>Children who see, hear, or experiences the effects of domestic abuse, and are related to either victim or perpetrator are to be recognised as a victim in their own right </a:t>
            </a:r>
            <a:endParaRPr lang="en-GB" dirty="0"/>
          </a:p>
          <a:p>
            <a:endParaRPr lang="en-GB" dirty="0" smtClean="0"/>
          </a:p>
          <a:p>
            <a:endParaRPr lang="en-GB" dirty="0" smtClean="0"/>
          </a:p>
        </p:txBody>
      </p:sp>
      <p:sp>
        <p:nvSpPr>
          <p:cNvPr id="2" name="Title 1">
            <a:extLst>
              <a:ext uri="{FF2B5EF4-FFF2-40B4-BE49-F238E27FC236}">
                <a16:creationId xmlns:a16="http://schemas.microsoft.com/office/drawing/2014/main" id="{27BD5AA6-7EE1-41BA-9A9B-2AB4038430EC}"/>
              </a:ext>
            </a:extLst>
          </p:cNvPr>
          <p:cNvSpPr>
            <a:spLocks noGrp="1"/>
          </p:cNvSpPr>
          <p:nvPr>
            <p:ph type="title"/>
          </p:nvPr>
        </p:nvSpPr>
        <p:spPr/>
        <p:txBody>
          <a:bodyPr>
            <a:normAutofit/>
          </a:bodyPr>
          <a:lstStyle/>
          <a:p>
            <a:r>
              <a:rPr lang="en-GB" sz="2800" b="1" dirty="0"/>
              <a:t>Children as victims of domestic abuse</a:t>
            </a:r>
            <a:endParaRPr lang="en-GB" sz="2800" dirty="0"/>
          </a:p>
        </p:txBody>
      </p:sp>
    </p:spTree>
    <p:extLst>
      <p:ext uri="{BB962C8B-B14F-4D97-AF65-F5344CB8AC3E}">
        <p14:creationId xmlns:p14="http://schemas.microsoft.com/office/powerpoint/2010/main" val="2084249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Encourage good practice in the prevention, detection, investigation and prosecution of domestic abuse </a:t>
            </a:r>
          </a:p>
          <a:p>
            <a:r>
              <a:rPr lang="en-GB" dirty="0" smtClean="0"/>
              <a:t>Assess, monitor provision of services</a:t>
            </a:r>
          </a:p>
          <a:p>
            <a:r>
              <a:rPr lang="en-GB" dirty="0" smtClean="0"/>
              <a:t>Make recommendations to any public authority about exercise of its functions</a:t>
            </a:r>
          </a:p>
          <a:p>
            <a:r>
              <a:rPr lang="en-GB" dirty="0" smtClean="0"/>
              <a:t>Provide information, education or training </a:t>
            </a:r>
          </a:p>
          <a:p>
            <a:r>
              <a:rPr lang="en-GB" dirty="0" smtClean="0"/>
              <a:t>Take steps to increase public awareness of domestic abuse</a:t>
            </a:r>
          </a:p>
          <a:p>
            <a:r>
              <a:rPr lang="en-GB" dirty="0" smtClean="0"/>
              <a:t>Consultation across the sector </a:t>
            </a:r>
          </a:p>
          <a:p>
            <a:r>
              <a:rPr lang="en-GB" dirty="0" smtClean="0"/>
              <a:t>Duty to send conclusions of DHR’s to Commissioner </a:t>
            </a:r>
          </a:p>
          <a:p>
            <a:endParaRPr lang="en-GB" dirty="0" smtClean="0"/>
          </a:p>
          <a:p>
            <a:endParaRPr lang="en-GB" dirty="0"/>
          </a:p>
        </p:txBody>
      </p:sp>
      <p:sp>
        <p:nvSpPr>
          <p:cNvPr id="3" name="Title 2"/>
          <p:cNvSpPr>
            <a:spLocks noGrp="1"/>
          </p:cNvSpPr>
          <p:nvPr>
            <p:ph type="title"/>
          </p:nvPr>
        </p:nvSpPr>
        <p:spPr/>
        <p:txBody>
          <a:bodyPr>
            <a:normAutofit fontScale="90000"/>
          </a:bodyPr>
          <a:lstStyle/>
          <a:p>
            <a:r>
              <a:rPr lang="en-GB" dirty="0" smtClean="0"/>
              <a:t>Part 2 – appointment of a DA Commissioner</a:t>
            </a:r>
            <a:endParaRPr lang="en-GB" dirty="0"/>
          </a:p>
        </p:txBody>
      </p:sp>
    </p:spTree>
    <p:extLst>
      <p:ext uri="{BB962C8B-B14F-4D97-AF65-F5344CB8AC3E}">
        <p14:creationId xmlns:p14="http://schemas.microsoft.com/office/powerpoint/2010/main" val="2866919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503947"/>
            <a:ext cx="10972800" cy="4503346"/>
          </a:xfrm>
        </p:spPr>
        <p:txBody>
          <a:bodyPr>
            <a:normAutofit fontScale="85000" lnSpcReduction="20000"/>
          </a:bodyPr>
          <a:lstStyle/>
          <a:p>
            <a:r>
              <a:rPr lang="en-GB" sz="2800" dirty="0" smtClean="0"/>
              <a:t>There </a:t>
            </a:r>
            <a:r>
              <a:rPr lang="en-GB" sz="2800" dirty="0"/>
              <a:t>are a range of existing orders that can be used in domestic abuse cases, including Non-Molestation Orders, Occupation Orders, Restraining Orders and DVPOs. The </a:t>
            </a:r>
            <a:r>
              <a:rPr lang="en-GB" sz="2800" dirty="0" smtClean="0"/>
              <a:t>intention is for DAPN </a:t>
            </a:r>
            <a:r>
              <a:rPr lang="en-GB" sz="2800" dirty="0"/>
              <a:t>and DAPOs is to bring together the elements of existing protective orders into a single comprehensive </a:t>
            </a:r>
            <a:r>
              <a:rPr lang="en-GB" sz="2800" dirty="0" smtClean="0"/>
              <a:t>order</a:t>
            </a:r>
            <a:r>
              <a:rPr lang="en-GB" sz="2800" dirty="0"/>
              <a:t> </a:t>
            </a:r>
            <a:r>
              <a:rPr lang="en-GB" sz="2800" dirty="0" smtClean="0"/>
              <a:t>and become the ‘go to’ protection order </a:t>
            </a:r>
          </a:p>
          <a:p>
            <a:pPr marL="109728" indent="0">
              <a:buNone/>
            </a:pPr>
            <a:endParaRPr lang="en-GB" sz="2800" dirty="0" smtClean="0"/>
          </a:p>
          <a:p>
            <a:r>
              <a:rPr lang="en-GB" sz="2800" dirty="0"/>
              <a:t>Can be used in situations that meet the DA definition criteria (abusive behaviour between personally connected persons) and aged over 18 </a:t>
            </a:r>
            <a:r>
              <a:rPr lang="en-GB" sz="2800" dirty="0" smtClean="0"/>
              <a:t>years – victim consent not required </a:t>
            </a:r>
          </a:p>
          <a:p>
            <a:endParaRPr lang="en-GB" sz="2800" dirty="0" smtClean="0"/>
          </a:p>
          <a:p>
            <a:r>
              <a:rPr lang="en-GB" sz="2800" dirty="0"/>
              <a:t>C</a:t>
            </a:r>
            <a:r>
              <a:rPr lang="en-GB" sz="2800" dirty="0" smtClean="0"/>
              <a:t>ourts can </a:t>
            </a:r>
            <a:r>
              <a:rPr lang="en-GB" sz="2800" dirty="0"/>
              <a:t>make a DAPO of their own volition during certain other existing court proceedings, which do not have to be domestic abuse-related, such as in children and divorce cases before the courts </a:t>
            </a:r>
          </a:p>
          <a:p>
            <a:endParaRPr lang="en-GB" sz="2600" dirty="0" smtClean="0"/>
          </a:p>
          <a:p>
            <a:endParaRPr lang="en-GB" sz="2600" dirty="0" smtClean="0"/>
          </a:p>
          <a:p>
            <a:endParaRPr lang="en-GB" dirty="0"/>
          </a:p>
        </p:txBody>
      </p:sp>
      <p:sp>
        <p:nvSpPr>
          <p:cNvPr id="3" name="Title 2"/>
          <p:cNvSpPr>
            <a:spLocks noGrp="1"/>
          </p:cNvSpPr>
          <p:nvPr>
            <p:ph type="title"/>
          </p:nvPr>
        </p:nvSpPr>
        <p:spPr>
          <a:xfrm>
            <a:off x="609600" y="274638"/>
            <a:ext cx="10972800" cy="880394"/>
          </a:xfrm>
        </p:spPr>
        <p:txBody>
          <a:bodyPr>
            <a:normAutofit fontScale="90000"/>
          </a:bodyPr>
          <a:lstStyle/>
          <a:p>
            <a:r>
              <a:rPr lang="en-US" sz="2800" dirty="0"/>
              <a:t>Part 3 – Domestic abuse Protection Notices &amp; </a:t>
            </a:r>
            <a:r>
              <a:rPr lang="en-US" sz="2800" dirty="0" smtClean="0"/>
              <a:t>Orders (DAPN’s/DAPO’s)</a:t>
            </a:r>
            <a:endParaRPr lang="en-GB" sz="2800" dirty="0"/>
          </a:p>
        </p:txBody>
      </p:sp>
    </p:spTree>
    <p:extLst>
      <p:ext uri="{BB962C8B-B14F-4D97-AF65-F5344CB8AC3E}">
        <p14:creationId xmlns:p14="http://schemas.microsoft.com/office/powerpoint/2010/main" val="1277714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086701-7C4E-4CC8-A6D7-1CAF44731047}"/>
              </a:ext>
            </a:extLst>
          </p:cNvPr>
          <p:cNvSpPr>
            <a:spLocks noGrp="1"/>
          </p:cNvSpPr>
          <p:nvPr>
            <p:ph idx="4294967295"/>
          </p:nvPr>
        </p:nvSpPr>
        <p:spPr>
          <a:xfrm>
            <a:off x="890336" y="685800"/>
            <a:ext cx="10082463" cy="5321300"/>
          </a:xfrm>
        </p:spPr>
        <p:txBody>
          <a:bodyPr>
            <a:normAutofit fontScale="92500" lnSpcReduction="10000"/>
          </a:bodyPr>
          <a:lstStyle/>
          <a:p>
            <a:pPr marL="109728" indent="0">
              <a:buNone/>
            </a:pPr>
            <a:r>
              <a:rPr lang="en-GB" u="sng" dirty="0" smtClean="0"/>
              <a:t>Different from DVPN/DVPO, </a:t>
            </a:r>
            <a:r>
              <a:rPr lang="en-GB" u="sng" dirty="0"/>
              <a:t>in terms of: </a:t>
            </a:r>
          </a:p>
          <a:p>
            <a:pPr lvl="0"/>
            <a:r>
              <a:rPr lang="en-GB" sz="2400" dirty="0"/>
              <a:t>who can apply for </a:t>
            </a:r>
            <a:r>
              <a:rPr lang="en-GB" sz="2400" dirty="0" smtClean="0"/>
              <a:t>them</a:t>
            </a:r>
          </a:p>
          <a:p>
            <a:pPr lvl="1"/>
            <a:r>
              <a:rPr lang="en-GB" sz="2400" dirty="0"/>
              <a:t>victims and the police to apply for these, without leave of the court being required. </a:t>
            </a:r>
            <a:endParaRPr lang="en-GB" sz="2400" dirty="0" smtClean="0"/>
          </a:p>
          <a:p>
            <a:pPr lvl="1"/>
            <a:r>
              <a:rPr lang="en-GB" sz="2400" dirty="0" smtClean="0"/>
              <a:t>Any </a:t>
            </a:r>
            <a:r>
              <a:rPr lang="en-GB" sz="2400" dirty="0"/>
              <a:t>other person will require to apply with leave of the court</a:t>
            </a:r>
            <a:r>
              <a:rPr lang="en-GB" sz="2400" dirty="0" smtClean="0"/>
              <a:t>.</a:t>
            </a:r>
            <a:endParaRPr lang="en-GB" sz="2400" dirty="0"/>
          </a:p>
          <a:p>
            <a:pPr lvl="0"/>
            <a:r>
              <a:rPr lang="en-GB" sz="2400" dirty="0"/>
              <a:t>c</a:t>
            </a:r>
            <a:r>
              <a:rPr lang="en-GB" sz="2400" dirty="0" smtClean="0"/>
              <a:t>onditions </a:t>
            </a:r>
            <a:r>
              <a:rPr lang="en-GB" sz="2400" dirty="0"/>
              <a:t>that can be attached to </a:t>
            </a:r>
            <a:r>
              <a:rPr lang="en-GB" sz="2400" dirty="0" smtClean="0"/>
              <a:t>them </a:t>
            </a:r>
          </a:p>
          <a:p>
            <a:pPr lvl="1"/>
            <a:r>
              <a:rPr lang="en-GB" sz="2400" dirty="0" smtClean="0"/>
              <a:t>Prohibit them from evicting or excluding a victim from premise</a:t>
            </a:r>
          </a:p>
          <a:p>
            <a:pPr lvl="1"/>
            <a:r>
              <a:rPr lang="en-GB" sz="2400" dirty="0" smtClean="0"/>
              <a:t>Prohibit Perpetuators from entering a premise</a:t>
            </a:r>
          </a:p>
          <a:p>
            <a:pPr lvl="1"/>
            <a:r>
              <a:rPr lang="en-GB" sz="2400" dirty="0" smtClean="0"/>
              <a:t>Requiring them to leave a premise</a:t>
            </a:r>
          </a:p>
          <a:p>
            <a:pPr lvl="1"/>
            <a:r>
              <a:rPr lang="en-GB" sz="2400" dirty="0" smtClean="0"/>
              <a:t>Not to make contact or come within a specified distance </a:t>
            </a:r>
          </a:p>
          <a:p>
            <a:pPr lvl="1"/>
            <a:r>
              <a:rPr lang="en-GB" sz="2400" dirty="0" smtClean="0"/>
              <a:t>Positive requirement  </a:t>
            </a:r>
            <a:endParaRPr lang="en-GB" sz="2400" dirty="0"/>
          </a:p>
          <a:p>
            <a:pPr lvl="0"/>
            <a:r>
              <a:rPr lang="en-GB" sz="2400" dirty="0"/>
              <a:t>the consequences of </a:t>
            </a:r>
            <a:r>
              <a:rPr lang="en-GB" sz="2400" dirty="0" smtClean="0"/>
              <a:t>breach</a:t>
            </a:r>
            <a:endParaRPr lang="en-GB" sz="2400" dirty="0"/>
          </a:p>
          <a:p>
            <a:pPr lvl="1"/>
            <a:r>
              <a:rPr lang="en-GB" sz="2400" dirty="0" smtClean="0"/>
              <a:t>Criminal act – arrest without warrant </a:t>
            </a:r>
            <a:endParaRPr lang="en-GB" sz="2400" b="1" dirty="0"/>
          </a:p>
          <a:p>
            <a:pPr lvl="0"/>
            <a:r>
              <a:rPr lang="en-GB" sz="2400" dirty="0"/>
              <a:t>S</a:t>
            </a:r>
            <a:r>
              <a:rPr lang="en-GB" sz="2400" dirty="0" smtClean="0"/>
              <a:t>ingle </a:t>
            </a:r>
            <a:r>
              <a:rPr lang="en-GB" sz="2400" dirty="0"/>
              <a:t>order that is equally accessible across the criminal, family and civil </a:t>
            </a:r>
            <a:r>
              <a:rPr lang="en-GB" sz="2400" dirty="0" smtClean="0"/>
              <a:t>courts</a:t>
            </a:r>
            <a:endParaRPr lang="en-GB" sz="2400" dirty="0"/>
          </a:p>
        </p:txBody>
      </p:sp>
    </p:spTree>
    <p:extLst>
      <p:ext uri="{BB962C8B-B14F-4D97-AF65-F5344CB8AC3E}">
        <p14:creationId xmlns:p14="http://schemas.microsoft.com/office/powerpoint/2010/main" val="3569219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sz="2400" dirty="0" smtClean="0"/>
              <a:t>Assess the need for accommodation based support in their area </a:t>
            </a:r>
          </a:p>
          <a:p>
            <a:r>
              <a:rPr lang="en-GB" sz="2400" dirty="0" smtClean="0"/>
              <a:t>Publish a strategy for the provision of accommodation based support </a:t>
            </a:r>
          </a:p>
          <a:p>
            <a:r>
              <a:rPr lang="en-GB" sz="2400" dirty="0" smtClean="0"/>
              <a:t>Monitor and evaluate effectiveness </a:t>
            </a:r>
          </a:p>
          <a:p>
            <a:r>
              <a:rPr lang="en-GB" sz="2400" dirty="0" smtClean="0"/>
              <a:t>Review effect of strategy on the provision of other LA domestic abuse support (non-accommodation/community based)  </a:t>
            </a:r>
          </a:p>
          <a:p>
            <a:r>
              <a:rPr lang="en-GB" sz="2400" dirty="0" smtClean="0"/>
              <a:t>Provision of a local partnership board, with responsibility for above.</a:t>
            </a:r>
          </a:p>
          <a:p>
            <a:r>
              <a:rPr lang="en-GB" sz="2400" dirty="0" smtClean="0"/>
              <a:t>Membership of the board must include representatives from :- LA, DA victim services, interests of children affected by DA, third sector, health care, police or wider CJS</a:t>
            </a:r>
          </a:p>
          <a:p>
            <a:r>
              <a:rPr lang="en-GB" sz="2400" dirty="0" smtClean="0"/>
              <a:t>Submit an annual report to the Secretary of State  </a:t>
            </a:r>
            <a:endParaRPr lang="en-GB" sz="2400" dirty="0"/>
          </a:p>
        </p:txBody>
      </p:sp>
      <p:sp>
        <p:nvSpPr>
          <p:cNvPr id="2" name="Title 1"/>
          <p:cNvSpPr>
            <a:spLocks noGrp="1"/>
          </p:cNvSpPr>
          <p:nvPr>
            <p:ph type="title"/>
          </p:nvPr>
        </p:nvSpPr>
        <p:spPr/>
        <p:txBody>
          <a:bodyPr>
            <a:normAutofit/>
          </a:bodyPr>
          <a:lstStyle/>
          <a:p>
            <a:r>
              <a:rPr lang="en-GB" sz="2800" dirty="0" smtClean="0"/>
              <a:t>Part 4 – Local Authority Support </a:t>
            </a:r>
            <a:endParaRPr lang="en-GB" sz="2800" dirty="0"/>
          </a:p>
        </p:txBody>
      </p:sp>
    </p:spTree>
    <p:extLst>
      <p:ext uri="{BB962C8B-B14F-4D97-AF65-F5344CB8AC3E}">
        <p14:creationId xmlns:p14="http://schemas.microsoft.com/office/powerpoint/2010/main" val="532850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CDDBB83-77C1-4099-A0AA-289882E745E2}">
  <ds:schemaRefs>
    <ds:schemaRef ds:uri="http://schemas.microsoft.com/office/2006/metadata/properties"/>
    <ds:schemaRef ds:uri="http://purl.org/dc/terms/"/>
    <ds:schemaRef ds:uri="http://schemas.microsoft.com/office/2006/documentManagement/types"/>
    <ds:schemaRef ds:uri="http://purl.org/dc/elements/1.1/"/>
    <ds:schemaRef ds:uri="4873beb7-5857-4685-be1f-d57550cc96cc"/>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561E720F-F05D-4536-9C34-0CFCED65D3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Concourse</Template>
  <TotalTime>1850</TotalTime>
  <Words>2224</Words>
  <Application>Microsoft Office PowerPoint</Application>
  <PresentationFormat>Widescreen</PresentationFormat>
  <Paragraphs>201</Paragraphs>
  <Slides>16</Slides>
  <Notes>11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16</vt:i4>
      </vt:variant>
    </vt:vector>
  </HeadingPairs>
  <TitlesOfParts>
    <vt:vector size="27" baseType="lpstr">
      <vt:lpstr>Arial</vt:lpstr>
      <vt:lpstr>Calibri</vt:lpstr>
      <vt:lpstr>Calibri Light</vt:lpstr>
      <vt:lpstr>Euphemia</vt:lpstr>
      <vt:lpstr>Lucida Sans Unicode</vt:lpstr>
      <vt:lpstr>Times New Roman</vt:lpstr>
      <vt:lpstr>Verdana</vt:lpstr>
      <vt:lpstr>Wingdings</vt:lpstr>
      <vt:lpstr>Wingdings 2</vt:lpstr>
      <vt:lpstr>Wingdings 3</vt:lpstr>
      <vt:lpstr>Concourse</vt:lpstr>
      <vt:lpstr>Domestic Abuse ACT 2021 – KEY PRINCIPLES and IMPLICATIONS</vt:lpstr>
      <vt:lpstr>PowerPoint Presentation</vt:lpstr>
      <vt:lpstr>Part 1  - Statutory Definition of Domestic Abuse  </vt:lpstr>
      <vt:lpstr>Definition of ECONOMIC ABUSE?</vt:lpstr>
      <vt:lpstr>Children as victims of domestic abuse</vt:lpstr>
      <vt:lpstr>Part 2 – appointment of a DA Commissioner</vt:lpstr>
      <vt:lpstr>Part 3 – Domestic abuse Protection Notices &amp; Orders (DAPN’s/DAPO’s)</vt:lpstr>
      <vt:lpstr>PowerPoint Presentation</vt:lpstr>
      <vt:lpstr>Part 4 – Local Authority Support </vt:lpstr>
      <vt:lpstr>   </vt:lpstr>
      <vt:lpstr>PowerPoint Presentation</vt:lpstr>
      <vt:lpstr>PART 6 – Offences  involving violent or abusive behaviour</vt:lpstr>
      <vt:lpstr>Part 7 – Miscellaneous and general </vt:lpstr>
      <vt:lpstr>Practice points for agencies</vt:lpstr>
      <vt:lpstr>PowerPoint Presentation</vt:lpstr>
      <vt:lpstr>Implementation timeline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safda mahmood</dc:creator>
  <cp:lastModifiedBy>Williams, Demi (Communities and Adult Social Care Directorate)</cp:lastModifiedBy>
  <cp:revision>411</cp:revision>
  <dcterms:created xsi:type="dcterms:W3CDTF">2020-05-31T10:54:16Z</dcterms:created>
  <dcterms:modified xsi:type="dcterms:W3CDTF">2021-07-08T10:22:18Z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