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62" r:id="rId5"/>
    <p:sldId id="259" r:id="rId6"/>
    <p:sldId id="260" r:id="rId7"/>
    <p:sldId id="261" r:id="rId8"/>
    <p:sldId id="264" r:id="rId9"/>
    <p:sldId id="26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7908" autoAdjust="0"/>
  </p:normalViewPr>
  <p:slideViewPr>
    <p:cSldViewPr snapToGrid="0">
      <p:cViewPr varScale="1">
        <p:scale>
          <a:sx n="67" d="100"/>
          <a:sy n="67" d="100"/>
        </p:scale>
        <p:origin x="63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181707-ED7B-4023-A73C-0B1DBDC62A71}" type="doc">
      <dgm:prSet loTypeId="urn:microsoft.com/office/officeart/2005/8/layout/vList2" loCatId="list" qsTypeId="urn:microsoft.com/office/officeart/2005/8/quickstyle/simple2" qsCatId="simple" csTypeId="urn:microsoft.com/office/officeart/2005/8/colors/colorful5" csCatId="colorful" phldr="1"/>
      <dgm:spPr/>
      <dgm:t>
        <a:bodyPr/>
        <a:lstStyle/>
        <a:p>
          <a:endParaRPr lang="en-US"/>
        </a:p>
      </dgm:t>
    </dgm:pt>
    <dgm:pt modelId="{9CD0340B-D8F4-4569-9010-ED3F97FF92CF}">
      <dgm:prSet/>
      <dgm:spPr/>
      <dgm:t>
        <a:bodyPr/>
        <a:lstStyle/>
        <a:p>
          <a:r>
            <a:rPr lang="en-GB" dirty="0"/>
            <a:t>• In Solihull, we believe that local businesses &amp; employees can play a positive role in preventing Exploitation and human trafficking, which puts children and adults (and your business/place of work) at risk!</a:t>
          </a:r>
          <a:endParaRPr lang="en-US" dirty="0"/>
        </a:p>
      </dgm:t>
    </dgm:pt>
    <dgm:pt modelId="{4C25AD00-42F1-42FF-87D0-1D417747A3CB}" type="parTrans" cxnId="{27758F88-5185-4AAE-811F-7EE56DDA6399}">
      <dgm:prSet/>
      <dgm:spPr/>
      <dgm:t>
        <a:bodyPr/>
        <a:lstStyle/>
        <a:p>
          <a:endParaRPr lang="en-US"/>
        </a:p>
      </dgm:t>
    </dgm:pt>
    <dgm:pt modelId="{F9E0D3C8-A434-4E4E-B433-3A1CA747910F}" type="sibTrans" cxnId="{27758F88-5185-4AAE-811F-7EE56DDA6399}">
      <dgm:prSet/>
      <dgm:spPr/>
      <dgm:t>
        <a:bodyPr/>
        <a:lstStyle/>
        <a:p>
          <a:endParaRPr lang="en-US"/>
        </a:p>
      </dgm:t>
    </dgm:pt>
    <dgm:pt modelId="{F85E9E4B-9926-4444-A9DE-F66795EC0707}">
      <dgm:prSet/>
      <dgm:spPr/>
      <dgm:t>
        <a:bodyPr/>
        <a:lstStyle/>
        <a:p>
          <a:r>
            <a:rPr lang="en-GB" dirty="0"/>
            <a:t>• Your business can specifically form a crucial part of the fight against these issues and be the eyes and ears of the community, providing potentially important information to authorities.</a:t>
          </a:r>
          <a:endParaRPr lang="en-US" dirty="0"/>
        </a:p>
      </dgm:t>
    </dgm:pt>
    <dgm:pt modelId="{3470EBFD-9CD2-421D-88C0-3C05B2352767}" type="parTrans" cxnId="{A70CA997-7530-48ED-B2A6-8FE9F2F02443}">
      <dgm:prSet/>
      <dgm:spPr/>
      <dgm:t>
        <a:bodyPr/>
        <a:lstStyle/>
        <a:p>
          <a:endParaRPr lang="en-US"/>
        </a:p>
      </dgm:t>
    </dgm:pt>
    <dgm:pt modelId="{61D06A2A-2BB1-4E9E-A13B-BD447187550B}" type="sibTrans" cxnId="{A70CA997-7530-48ED-B2A6-8FE9F2F02443}">
      <dgm:prSet/>
      <dgm:spPr/>
      <dgm:t>
        <a:bodyPr/>
        <a:lstStyle/>
        <a:p>
          <a:endParaRPr lang="en-US"/>
        </a:p>
      </dgm:t>
    </dgm:pt>
    <dgm:pt modelId="{19422D6B-D595-4839-AE22-15074E8C2EC7}">
      <dgm:prSet/>
      <dgm:spPr/>
      <dgm:t>
        <a:bodyPr/>
        <a:lstStyle/>
        <a:p>
          <a:r>
            <a:rPr lang="en-GB" dirty="0"/>
            <a:t>• By working together we can play a positive role in protecting children, vulnerable adults and local businesses.</a:t>
          </a:r>
          <a:endParaRPr lang="en-US" dirty="0"/>
        </a:p>
      </dgm:t>
    </dgm:pt>
    <dgm:pt modelId="{C8F4366C-8A8B-4573-9AF0-9AF7FD3F2C10}" type="parTrans" cxnId="{1315B953-387F-427D-A881-117EE02A559D}">
      <dgm:prSet/>
      <dgm:spPr/>
      <dgm:t>
        <a:bodyPr/>
        <a:lstStyle/>
        <a:p>
          <a:endParaRPr lang="en-US"/>
        </a:p>
      </dgm:t>
    </dgm:pt>
    <dgm:pt modelId="{CE04C7CA-C8DD-4ECB-9BB8-97D23D854DF9}" type="sibTrans" cxnId="{1315B953-387F-427D-A881-117EE02A559D}">
      <dgm:prSet/>
      <dgm:spPr/>
      <dgm:t>
        <a:bodyPr/>
        <a:lstStyle/>
        <a:p>
          <a:endParaRPr lang="en-US"/>
        </a:p>
      </dgm:t>
    </dgm:pt>
    <dgm:pt modelId="{625CE767-0EAA-40EE-A37B-BD69E11466EF}" type="pres">
      <dgm:prSet presAssocID="{E5181707-ED7B-4023-A73C-0B1DBDC62A71}" presName="linear" presStyleCnt="0">
        <dgm:presLayoutVars>
          <dgm:animLvl val="lvl"/>
          <dgm:resizeHandles val="exact"/>
        </dgm:presLayoutVars>
      </dgm:prSet>
      <dgm:spPr/>
    </dgm:pt>
    <dgm:pt modelId="{D135FA97-1AEA-4D58-A837-6779876AC5B1}" type="pres">
      <dgm:prSet presAssocID="{9CD0340B-D8F4-4569-9010-ED3F97FF92CF}" presName="parentText" presStyleLbl="node1" presStyleIdx="0" presStyleCnt="3">
        <dgm:presLayoutVars>
          <dgm:chMax val="0"/>
          <dgm:bulletEnabled val="1"/>
        </dgm:presLayoutVars>
      </dgm:prSet>
      <dgm:spPr/>
    </dgm:pt>
    <dgm:pt modelId="{E9D64851-5D54-466D-8254-F813DA56FF01}" type="pres">
      <dgm:prSet presAssocID="{F9E0D3C8-A434-4E4E-B433-3A1CA747910F}" presName="spacer" presStyleCnt="0"/>
      <dgm:spPr/>
    </dgm:pt>
    <dgm:pt modelId="{79A2045D-B45D-419A-BC42-0EAEB20F5790}" type="pres">
      <dgm:prSet presAssocID="{F85E9E4B-9926-4444-A9DE-F66795EC0707}" presName="parentText" presStyleLbl="node1" presStyleIdx="1" presStyleCnt="3">
        <dgm:presLayoutVars>
          <dgm:chMax val="0"/>
          <dgm:bulletEnabled val="1"/>
        </dgm:presLayoutVars>
      </dgm:prSet>
      <dgm:spPr/>
    </dgm:pt>
    <dgm:pt modelId="{936F2A4E-8D98-496B-9912-CEC760E59719}" type="pres">
      <dgm:prSet presAssocID="{61D06A2A-2BB1-4E9E-A13B-BD447187550B}" presName="spacer" presStyleCnt="0"/>
      <dgm:spPr/>
    </dgm:pt>
    <dgm:pt modelId="{C625403F-7A48-468C-961A-9119858F62E7}" type="pres">
      <dgm:prSet presAssocID="{19422D6B-D595-4839-AE22-15074E8C2EC7}" presName="parentText" presStyleLbl="node1" presStyleIdx="2" presStyleCnt="3">
        <dgm:presLayoutVars>
          <dgm:chMax val="0"/>
          <dgm:bulletEnabled val="1"/>
        </dgm:presLayoutVars>
      </dgm:prSet>
      <dgm:spPr/>
    </dgm:pt>
  </dgm:ptLst>
  <dgm:cxnLst>
    <dgm:cxn modelId="{F448D324-2B61-4BF0-98E2-C61689547FE7}" type="presOf" srcId="{9CD0340B-D8F4-4569-9010-ED3F97FF92CF}" destId="{D135FA97-1AEA-4D58-A837-6779876AC5B1}" srcOrd="0" destOrd="0" presId="urn:microsoft.com/office/officeart/2005/8/layout/vList2"/>
    <dgm:cxn modelId="{DCAA243B-E283-41AF-A41E-214E849E7E0E}" type="presOf" srcId="{F85E9E4B-9926-4444-A9DE-F66795EC0707}" destId="{79A2045D-B45D-419A-BC42-0EAEB20F5790}" srcOrd="0" destOrd="0" presId="urn:microsoft.com/office/officeart/2005/8/layout/vList2"/>
    <dgm:cxn modelId="{A0041F4E-757C-441A-948F-AFE39A7B1D6A}" type="presOf" srcId="{E5181707-ED7B-4023-A73C-0B1DBDC62A71}" destId="{625CE767-0EAA-40EE-A37B-BD69E11466EF}" srcOrd="0" destOrd="0" presId="urn:microsoft.com/office/officeart/2005/8/layout/vList2"/>
    <dgm:cxn modelId="{1315B953-387F-427D-A881-117EE02A559D}" srcId="{E5181707-ED7B-4023-A73C-0B1DBDC62A71}" destId="{19422D6B-D595-4839-AE22-15074E8C2EC7}" srcOrd="2" destOrd="0" parTransId="{C8F4366C-8A8B-4573-9AF0-9AF7FD3F2C10}" sibTransId="{CE04C7CA-C8DD-4ECB-9BB8-97D23D854DF9}"/>
    <dgm:cxn modelId="{27758F88-5185-4AAE-811F-7EE56DDA6399}" srcId="{E5181707-ED7B-4023-A73C-0B1DBDC62A71}" destId="{9CD0340B-D8F4-4569-9010-ED3F97FF92CF}" srcOrd="0" destOrd="0" parTransId="{4C25AD00-42F1-42FF-87D0-1D417747A3CB}" sibTransId="{F9E0D3C8-A434-4E4E-B433-3A1CA747910F}"/>
    <dgm:cxn modelId="{A70CA997-7530-48ED-B2A6-8FE9F2F02443}" srcId="{E5181707-ED7B-4023-A73C-0B1DBDC62A71}" destId="{F85E9E4B-9926-4444-A9DE-F66795EC0707}" srcOrd="1" destOrd="0" parTransId="{3470EBFD-9CD2-421D-88C0-3C05B2352767}" sibTransId="{61D06A2A-2BB1-4E9E-A13B-BD447187550B}"/>
    <dgm:cxn modelId="{EE9D6DB4-9768-487C-96EE-72A5A5169691}" type="presOf" srcId="{19422D6B-D595-4839-AE22-15074E8C2EC7}" destId="{C625403F-7A48-468C-961A-9119858F62E7}" srcOrd="0" destOrd="0" presId="urn:microsoft.com/office/officeart/2005/8/layout/vList2"/>
    <dgm:cxn modelId="{D6947978-EDAA-469E-8211-64F9C2B303C4}" type="presParOf" srcId="{625CE767-0EAA-40EE-A37B-BD69E11466EF}" destId="{D135FA97-1AEA-4D58-A837-6779876AC5B1}" srcOrd="0" destOrd="0" presId="urn:microsoft.com/office/officeart/2005/8/layout/vList2"/>
    <dgm:cxn modelId="{0295D339-782E-42A1-B9FE-CC346CE5C5FF}" type="presParOf" srcId="{625CE767-0EAA-40EE-A37B-BD69E11466EF}" destId="{E9D64851-5D54-466D-8254-F813DA56FF01}" srcOrd="1" destOrd="0" presId="urn:microsoft.com/office/officeart/2005/8/layout/vList2"/>
    <dgm:cxn modelId="{F5B60352-F84D-429B-9E0E-7A46B5C2C827}" type="presParOf" srcId="{625CE767-0EAA-40EE-A37B-BD69E11466EF}" destId="{79A2045D-B45D-419A-BC42-0EAEB20F5790}" srcOrd="2" destOrd="0" presId="urn:microsoft.com/office/officeart/2005/8/layout/vList2"/>
    <dgm:cxn modelId="{855C462C-2CAB-40BE-9861-C84EAB3F5DFA}" type="presParOf" srcId="{625CE767-0EAA-40EE-A37B-BD69E11466EF}" destId="{936F2A4E-8D98-496B-9912-CEC760E59719}" srcOrd="3" destOrd="0" presId="urn:microsoft.com/office/officeart/2005/8/layout/vList2"/>
    <dgm:cxn modelId="{C6A2C489-046B-4987-8307-4DE358BDCB98}" type="presParOf" srcId="{625CE767-0EAA-40EE-A37B-BD69E11466EF}" destId="{C625403F-7A48-468C-961A-9119858F62E7}"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2CC1CC-BF3D-40D1-BFEE-9D899866948B}"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n-GB"/>
        </a:p>
      </dgm:t>
    </dgm:pt>
    <dgm:pt modelId="{E8409F7D-D45E-4B9A-BB1F-37F56407A303}">
      <dgm:prSet phldrT="[Text]"/>
      <dgm:spPr/>
      <dgm:t>
        <a:bodyPr/>
        <a:lstStyle/>
        <a:p>
          <a:r>
            <a:rPr lang="en-GB" dirty="0"/>
            <a:t>Sexual Exploitation</a:t>
          </a:r>
        </a:p>
      </dgm:t>
    </dgm:pt>
    <dgm:pt modelId="{D13C7E5B-BE63-4233-90DD-226BED694000}" type="parTrans" cxnId="{C8E84958-EABA-449C-9953-438912A03E67}">
      <dgm:prSet/>
      <dgm:spPr/>
      <dgm:t>
        <a:bodyPr/>
        <a:lstStyle/>
        <a:p>
          <a:endParaRPr lang="en-GB"/>
        </a:p>
      </dgm:t>
    </dgm:pt>
    <dgm:pt modelId="{7FFC0050-D350-412C-9A71-28C1164D800C}" type="sibTrans" cxnId="{C8E84958-EABA-449C-9953-438912A03E67}">
      <dgm:prSet/>
      <dgm:spPr/>
      <dgm:t>
        <a:bodyPr/>
        <a:lstStyle/>
        <a:p>
          <a:endParaRPr lang="en-GB"/>
        </a:p>
      </dgm:t>
    </dgm:pt>
    <dgm:pt modelId="{BD654BF1-60C5-4245-9C24-DD8F74D460BD}">
      <dgm:prSet phldrT="[Text]"/>
      <dgm:spPr/>
      <dgm:t>
        <a:bodyPr/>
        <a:lstStyle/>
        <a:p>
          <a:r>
            <a:rPr lang="en-GB" dirty="0"/>
            <a:t>Criminal Exploitation</a:t>
          </a:r>
        </a:p>
      </dgm:t>
    </dgm:pt>
    <dgm:pt modelId="{85CE66CA-6775-4695-BDD7-F023F6DFDCCC}" type="parTrans" cxnId="{967BC0ED-450C-40CC-B107-888F149F5857}">
      <dgm:prSet/>
      <dgm:spPr/>
      <dgm:t>
        <a:bodyPr/>
        <a:lstStyle/>
        <a:p>
          <a:endParaRPr lang="en-GB"/>
        </a:p>
      </dgm:t>
    </dgm:pt>
    <dgm:pt modelId="{AA11F992-9227-4D75-953F-FC4ABA4A3AAC}" type="sibTrans" cxnId="{967BC0ED-450C-40CC-B107-888F149F5857}">
      <dgm:prSet/>
      <dgm:spPr/>
      <dgm:t>
        <a:bodyPr/>
        <a:lstStyle/>
        <a:p>
          <a:endParaRPr lang="en-GB"/>
        </a:p>
      </dgm:t>
    </dgm:pt>
    <dgm:pt modelId="{2E3694B3-D2E5-4443-9735-55D30276666D}">
      <dgm:prSet phldrT="[Text]"/>
      <dgm:spPr/>
      <dgm:t>
        <a:bodyPr/>
        <a:lstStyle/>
        <a:p>
          <a:r>
            <a:rPr lang="en-GB" dirty="0"/>
            <a:t>Modern Slavery</a:t>
          </a:r>
        </a:p>
      </dgm:t>
    </dgm:pt>
    <dgm:pt modelId="{F1F8091E-E9DF-491B-88E5-46B7A7713B6E}" type="parTrans" cxnId="{D7A701D3-CCA3-4D9C-AF4A-E6826986D2BB}">
      <dgm:prSet/>
      <dgm:spPr/>
      <dgm:t>
        <a:bodyPr/>
        <a:lstStyle/>
        <a:p>
          <a:endParaRPr lang="en-GB"/>
        </a:p>
      </dgm:t>
    </dgm:pt>
    <dgm:pt modelId="{FE7A3948-FB26-47F5-8AFB-E19343AB4783}" type="sibTrans" cxnId="{D7A701D3-CCA3-4D9C-AF4A-E6826986D2BB}">
      <dgm:prSet/>
      <dgm:spPr/>
      <dgm:t>
        <a:bodyPr/>
        <a:lstStyle/>
        <a:p>
          <a:endParaRPr lang="en-GB"/>
        </a:p>
      </dgm:t>
    </dgm:pt>
    <dgm:pt modelId="{D8D1D852-3E3A-473A-A5F9-5CDC72787F2D}">
      <dgm:prSet phldrT="[Text]"/>
      <dgm:spPr/>
      <dgm:t>
        <a:bodyPr/>
        <a:lstStyle/>
        <a:p>
          <a:r>
            <a:rPr lang="en-GB" dirty="0"/>
            <a:t>Trafficking</a:t>
          </a:r>
        </a:p>
      </dgm:t>
    </dgm:pt>
    <dgm:pt modelId="{34D4BCE2-C2BB-4568-AED3-15A08FFFC973}" type="parTrans" cxnId="{61D29569-DF17-409C-84E9-C514E5F4EF88}">
      <dgm:prSet/>
      <dgm:spPr/>
      <dgm:t>
        <a:bodyPr/>
        <a:lstStyle/>
        <a:p>
          <a:endParaRPr lang="en-GB"/>
        </a:p>
      </dgm:t>
    </dgm:pt>
    <dgm:pt modelId="{D7D52BFA-EE4D-45EA-ACAF-6AC19A701DAB}" type="sibTrans" cxnId="{61D29569-DF17-409C-84E9-C514E5F4EF88}">
      <dgm:prSet/>
      <dgm:spPr/>
      <dgm:t>
        <a:bodyPr/>
        <a:lstStyle/>
        <a:p>
          <a:endParaRPr lang="en-GB"/>
        </a:p>
      </dgm:t>
    </dgm:pt>
    <dgm:pt modelId="{1DEC5EDE-96FF-46B9-945D-68D1E7EBFAE6}" type="pres">
      <dgm:prSet presAssocID="{F82CC1CC-BF3D-40D1-BFEE-9D899866948B}" presName="Name0" presStyleCnt="0">
        <dgm:presLayoutVars>
          <dgm:dir/>
          <dgm:resizeHandles val="exact"/>
        </dgm:presLayoutVars>
      </dgm:prSet>
      <dgm:spPr/>
    </dgm:pt>
    <dgm:pt modelId="{4B11DDBF-63D3-4E38-A455-B6E3DCC66D21}" type="pres">
      <dgm:prSet presAssocID="{E8409F7D-D45E-4B9A-BB1F-37F56407A303}" presName="Name5" presStyleLbl="vennNode1" presStyleIdx="0" presStyleCnt="4" custLinFactX="-28710" custLinFactNeighborX="-100000" custLinFactNeighborY="-8909">
        <dgm:presLayoutVars>
          <dgm:bulletEnabled val="1"/>
        </dgm:presLayoutVars>
      </dgm:prSet>
      <dgm:spPr/>
    </dgm:pt>
    <dgm:pt modelId="{0CF177FB-A2C4-4AF2-BF54-5956B1EA7D1F}" type="pres">
      <dgm:prSet presAssocID="{7FFC0050-D350-412C-9A71-28C1164D800C}" presName="space" presStyleCnt="0"/>
      <dgm:spPr/>
    </dgm:pt>
    <dgm:pt modelId="{E7BBC70A-A65A-4C7C-9EEF-3B219E5D941B}" type="pres">
      <dgm:prSet presAssocID="{BD654BF1-60C5-4245-9C24-DD8F74D460BD}" presName="Name5" presStyleLbl="vennNode1" presStyleIdx="1" presStyleCnt="4" custLinFactX="-17430" custLinFactNeighborX="-100000">
        <dgm:presLayoutVars>
          <dgm:bulletEnabled val="1"/>
        </dgm:presLayoutVars>
      </dgm:prSet>
      <dgm:spPr/>
    </dgm:pt>
    <dgm:pt modelId="{BEA2D344-A33D-45CE-9236-BC40074670E4}" type="pres">
      <dgm:prSet presAssocID="{AA11F992-9227-4D75-953F-FC4ABA4A3AAC}" presName="space" presStyleCnt="0"/>
      <dgm:spPr/>
    </dgm:pt>
    <dgm:pt modelId="{4DE7699C-4296-415F-9098-2F82F6B291D0}" type="pres">
      <dgm:prSet presAssocID="{2E3694B3-D2E5-4443-9735-55D30276666D}" presName="Name5" presStyleLbl="vennNode1" presStyleIdx="2" presStyleCnt="4" custLinFactX="42226" custLinFactNeighborX="100000" custLinFactNeighborY="-2493">
        <dgm:presLayoutVars>
          <dgm:bulletEnabled val="1"/>
        </dgm:presLayoutVars>
      </dgm:prSet>
      <dgm:spPr/>
    </dgm:pt>
    <dgm:pt modelId="{324C153B-971C-420C-B25A-D20A10483B61}" type="pres">
      <dgm:prSet presAssocID="{FE7A3948-FB26-47F5-8AFB-E19343AB4783}" presName="space" presStyleCnt="0"/>
      <dgm:spPr/>
    </dgm:pt>
    <dgm:pt modelId="{77156609-6D53-4DD9-9E3F-8C2F5DAA6596}" type="pres">
      <dgm:prSet presAssocID="{D8D1D852-3E3A-473A-A5F9-5CDC72787F2D}" presName="Name5" presStyleLbl="vennNode1" presStyleIdx="3" presStyleCnt="4" custLinFactX="-87247" custLinFactNeighborX="-100000" custLinFactNeighborY="2310">
        <dgm:presLayoutVars>
          <dgm:bulletEnabled val="1"/>
        </dgm:presLayoutVars>
      </dgm:prSet>
      <dgm:spPr/>
    </dgm:pt>
  </dgm:ptLst>
  <dgm:cxnLst>
    <dgm:cxn modelId="{54240908-505E-40AF-89FA-6964B266E773}" type="presOf" srcId="{F82CC1CC-BF3D-40D1-BFEE-9D899866948B}" destId="{1DEC5EDE-96FF-46B9-945D-68D1E7EBFAE6}" srcOrd="0" destOrd="0" presId="urn:microsoft.com/office/officeart/2005/8/layout/venn3"/>
    <dgm:cxn modelId="{9B698F1B-79FF-466B-AB93-6B13894BD307}" type="presOf" srcId="{D8D1D852-3E3A-473A-A5F9-5CDC72787F2D}" destId="{77156609-6D53-4DD9-9E3F-8C2F5DAA6596}" srcOrd="0" destOrd="0" presId="urn:microsoft.com/office/officeart/2005/8/layout/venn3"/>
    <dgm:cxn modelId="{61D29569-DF17-409C-84E9-C514E5F4EF88}" srcId="{F82CC1CC-BF3D-40D1-BFEE-9D899866948B}" destId="{D8D1D852-3E3A-473A-A5F9-5CDC72787F2D}" srcOrd="3" destOrd="0" parTransId="{34D4BCE2-C2BB-4568-AED3-15A08FFFC973}" sibTransId="{D7D52BFA-EE4D-45EA-ACAF-6AC19A701DAB}"/>
    <dgm:cxn modelId="{098FD177-C096-4E66-B85E-C721E460DA4E}" type="presOf" srcId="{2E3694B3-D2E5-4443-9735-55D30276666D}" destId="{4DE7699C-4296-415F-9098-2F82F6B291D0}" srcOrd="0" destOrd="0" presId="urn:microsoft.com/office/officeart/2005/8/layout/venn3"/>
    <dgm:cxn modelId="{C8E84958-EABA-449C-9953-438912A03E67}" srcId="{F82CC1CC-BF3D-40D1-BFEE-9D899866948B}" destId="{E8409F7D-D45E-4B9A-BB1F-37F56407A303}" srcOrd="0" destOrd="0" parTransId="{D13C7E5B-BE63-4233-90DD-226BED694000}" sibTransId="{7FFC0050-D350-412C-9A71-28C1164D800C}"/>
    <dgm:cxn modelId="{B8B2DAA3-8EDB-418E-BE5F-B5D6C68C5B83}" type="presOf" srcId="{BD654BF1-60C5-4245-9C24-DD8F74D460BD}" destId="{E7BBC70A-A65A-4C7C-9EEF-3B219E5D941B}" srcOrd="0" destOrd="0" presId="urn:microsoft.com/office/officeart/2005/8/layout/venn3"/>
    <dgm:cxn modelId="{D7A701D3-CCA3-4D9C-AF4A-E6826986D2BB}" srcId="{F82CC1CC-BF3D-40D1-BFEE-9D899866948B}" destId="{2E3694B3-D2E5-4443-9735-55D30276666D}" srcOrd="2" destOrd="0" parTransId="{F1F8091E-E9DF-491B-88E5-46B7A7713B6E}" sibTransId="{FE7A3948-FB26-47F5-8AFB-E19343AB4783}"/>
    <dgm:cxn modelId="{5A2F65EC-5410-4460-993E-0DCE7E7B068B}" type="presOf" srcId="{E8409F7D-D45E-4B9A-BB1F-37F56407A303}" destId="{4B11DDBF-63D3-4E38-A455-B6E3DCC66D21}" srcOrd="0" destOrd="0" presId="urn:microsoft.com/office/officeart/2005/8/layout/venn3"/>
    <dgm:cxn modelId="{967BC0ED-450C-40CC-B107-888F149F5857}" srcId="{F82CC1CC-BF3D-40D1-BFEE-9D899866948B}" destId="{BD654BF1-60C5-4245-9C24-DD8F74D460BD}" srcOrd="1" destOrd="0" parTransId="{85CE66CA-6775-4695-BDD7-F023F6DFDCCC}" sibTransId="{AA11F992-9227-4D75-953F-FC4ABA4A3AAC}"/>
    <dgm:cxn modelId="{8E17E12E-E91C-4B56-BF11-15A596F6D0BF}" type="presParOf" srcId="{1DEC5EDE-96FF-46B9-945D-68D1E7EBFAE6}" destId="{4B11DDBF-63D3-4E38-A455-B6E3DCC66D21}" srcOrd="0" destOrd="0" presId="urn:microsoft.com/office/officeart/2005/8/layout/venn3"/>
    <dgm:cxn modelId="{5A82021D-674D-4D21-ADAF-21EE5B525571}" type="presParOf" srcId="{1DEC5EDE-96FF-46B9-945D-68D1E7EBFAE6}" destId="{0CF177FB-A2C4-4AF2-BF54-5956B1EA7D1F}" srcOrd="1" destOrd="0" presId="urn:microsoft.com/office/officeart/2005/8/layout/venn3"/>
    <dgm:cxn modelId="{25FC2B54-9540-4EF2-8CF7-4ED04437AEB2}" type="presParOf" srcId="{1DEC5EDE-96FF-46B9-945D-68D1E7EBFAE6}" destId="{E7BBC70A-A65A-4C7C-9EEF-3B219E5D941B}" srcOrd="2" destOrd="0" presId="urn:microsoft.com/office/officeart/2005/8/layout/venn3"/>
    <dgm:cxn modelId="{2C39267B-7A68-4A9A-9E49-AE6856E84E13}" type="presParOf" srcId="{1DEC5EDE-96FF-46B9-945D-68D1E7EBFAE6}" destId="{BEA2D344-A33D-45CE-9236-BC40074670E4}" srcOrd="3" destOrd="0" presId="urn:microsoft.com/office/officeart/2005/8/layout/venn3"/>
    <dgm:cxn modelId="{0987D3E1-E059-452D-8C2C-36D6DB2AAD61}" type="presParOf" srcId="{1DEC5EDE-96FF-46B9-945D-68D1E7EBFAE6}" destId="{4DE7699C-4296-415F-9098-2F82F6B291D0}" srcOrd="4" destOrd="0" presId="urn:microsoft.com/office/officeart/2005/8/layout/venn3"/>
    <dgm:cxn modelId="{16435808-8104-4E04-97A1-6F09BEC4CED9}" type="presParOf" srcId="{1DEC5EDE-96FF-46B9-945D-68D1E7EBFAE6}" destId="{324C153B-971C-420C-B25A-D20A10483B61}" srcOrd="5" destOrd="0" presId="urn:microsoft.com/office/officeart/2005/8/layout/venn3"/>
    <dgm:cxn modelId="{DE1C55A1-EAE7-4CA2-ACBE-6A02B1BBC829}" type="presParOf" srcId="{1DEC5EDE-96FF-46B9-945D-68D1E7EBFAE6}" destId="{77156609-6D53-4DD9-9E3F-8C2F5DAA6596}" srcOrd="6"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FFF90F0-A1BE-4E66-A2B0-9330918EAC6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CC23E4A-3C92-46DE-9942-6F9E9F33D5DC}">
      <dgm:prSet/>
      <dgm:spPr/>
      <dgm:t>
        <a:bodyPr/>
        <a:lstStyle/>
        <a:p>
          <a:r>
            <a:rPr lang="en-GB" dirty="0"/>
            <a:t>People who are exploited are also vulnerable to human trafficking. </a:t>
          </a:r>
          <a:endParaRPr lang="en-US" dirty="0"/>
        </a:p>
      </dgm:t>
    </dgm:pt>
    <dgm:pt modelId="{9CB10D6A-24F5-433D-903F-8603B9A937B1}" type="parTrans" cxnId="{4B44C489-4707-4472-8F6A-E3F68586EC61}">
      <dgm:prSet/>
      <dgm:spPr/>
      <dgm:t>
        <a:bodyPr/>
        <a:lstStyle/>
        <a:p>
          <a:endParaRPr lang="en-US"/>
        </a:p>
      </dgm:t>
    </dgm:pt>
    <dgm:pt modelId="{72C32B23-C1BF-47A9-AEAC-E7A6EE89D190}" type="sibTrans" cxnId="{4B44C489-4707-4472-8F6A-E3F68586EC61}">
      <dgm:prSet/>
      <dgm:spPr/>
      <dgm:t>
        <a:bodyPr/>
        <a:lstStyle/>
        <a:p>
          <a:endParaRPr lang="en-US"/>
        </a:p>
      </dgm:t>
    </dgm:pt>
    <dgm:pt modelId="{B73CB15A-97AB-413D-8332-66E88AE147A8}">
      <dgm:prSet/>
      <dgm:spPr/>
      <dgm:t>
        <a:bodyPr/>
        <a:lstStyle/>
        <a:p>
          <a:r>
            <a:rPr lang="en-GB"/>
            <a:t>Human trafficking can involve recruiting, transporting, transferring, harbouring or receiving a person for the purpose of exploitation or abuse. </a:t>
          </a:r>
          <a:endParaRPr lang="en-US"/>
        </a:p>
      </dgm:t>
    </dgm:pt>
    <dgm:pt modelId="{9250D049-B904-4837-B7CE-8531692182DD}" type="parTrans" cxnId="{2EE0EE38-2805-438D-9F55-D218539915DE}">
      <dgm:prSet/>
      <dgm:spPr/>
      <dgm:t>
        <a:bodyPr/>
        <a:lstStyle/>
        <a:p>
          <a:endParaRPr lang="en-US"/>
        </a:p>
      </dgm:t>
    </dgm:pt>
    <dgm:pt modelId="{D4333237-4EE2-4F88-AEA2-E36AFEDAB560}" type="sibTrans" cxnId="{2EE0EE38-2805-438D-9F55-D218539915DE}">
      <dgm:prSet/>
      <dgm:spPr/>
      <dgm:t>
        <a:bodyPr/>
        <a:lstStyle/>
        <a:p>
          <a:endParaRPr lang="en-US"/>
        </a:p>
      </dgm:t>
    </dgm:pt>
    <dgm:pt modelId="{F61ACBA4-BFFC-448C-8335-D4415AE92511}">
      <dgm:prSet/>
      <dgm:spPr/>
      <dgm:t>
        <a:bodyPr/>
        <a:lstStyle/>
        <a:p>
          <a:r>
            <a:rPr lang="en-GB"/>
            <a:t>Trafficking within the UK is an offence irrespective of distance travelled and can be applied to movements within the same street.</a:t>
          </a:r>
          <a:endParaRPr lang="en-US"/>
        </a:p>
      </dgm:t>
    </dgm:pt>
    <dgm:pt modelId="{D2A04B04-025D-4F6B-A9BA-34656716B105}" type="parTrans" cxnId="{3439ABA3-E7DF-4C92-BAC7-540199DF2D01}">
      <dgm:prSet/>
      <dgm:spPr/>
      <dgm:t>
        <a:bodyPr/>
        <a:lstStyle/>
        <a:p>
          <a:endParaRPr lang="en-US"/>
        </a:p>
      </dgm:t>
    </dgm:pt>
    <dgm:pt modelId="{D3778F43-AA9A-4903-8574-FC9E563E46BC}" type="sibTrans" cxnId="{3439ABA3-E7DF-4C92-BAC7-540199DF2D01}">
      <dgm:prSet/>
      <dgm:spPr/>
      <dgm:t>
        <a:bodyPr/>
        <a:lstStyle/>
        <a:p>
          <a:endParaRPr lang="en-US"/>
        </a:p>
      </dgm:t>
    </dgm:pt>
    <dgm:pt modelId="{A97FDD9C-A073-40FB-A933-4C552E50C323}">
      <dgm:prSet/>
      <dgm:spPr/>
      <dgm:t>
        <a:bodyPr/>
        <a:lstStyle/>
        <a:p>
          <a:r>
            <a:rPr lang="en-GB" dirty="0"/>
            <a:t>Human Trafficking is an offence under the Modern Slavery Act 2015.</a:t>
          </a:r>
          <a:endParaRPr lang="en-US" dirty="0"/>
        </a:p>
      </dgm:t>
    </dgm:pt>
    <dgm:pt modelId="{3DFDDDFC-7239-4EC0-B70D-867B1EBB30FF}" type="parTrans" cxnId="{1D7BC116-0D3A-4B93-BD1C-5717D5EFCED4}">
      <dgm:prSet/>
      <dgm:spPr/>
      <dgm:t>
        <a:bodyPr/>
        <a:lstStyle/>
        <a:p>
          <a:endParaRPr lang="en-US"/>
        </a:p>
      </dgm:t>
    </dgm:pt>
    <dgm:pt modelId="{7F02E6D3-8E11-4EB3-A318-F1BF2F129A4A}" type="sibTrans" cxnId="{1D7BC116-0D3A-4B93-BD1C-5717D5EFCED4}">
      <dgm:prSet/>
      <dgm:spPr/>
      <dgm:t>
        <a:bodyPr/>
        <a:lstStyle/>
        <a:p>
          <a:endParaRPr lang="en-US"/>
        </a:p>
      </dgm:t>
    </dgm:pt>
    <dgm:pt modelId="{7EBB14AE-4D23-4837-9231-96893EA9EE21}" type="pres">
      <dgm:prSet presAssocID="{DFFF90F0-A1BE-4E66-A2B0-9330918EAC6F}" presName="linear" presStyleCnt="0">
        <dgm:presLayoutVars>
          <dgm:animLvl val="lvl"/>
          <dgm:resizeHandles val="exact"/>
        </dgm:presLayoutVars>
      </dgm:prSet>
      <dgm:spPr/>
    </dgm:pt>
    <dgm:pt modelId="{35870E40-823B-49FA-ABEA-D2769DFA1791}" type="pres">
      <dgm:prSet presAssocID="{ACC23E4A-3C92-46DE-9942-6F9E9F33D5DC}" presName="parentText" presStyleLbl="node1" presStyleIdx="0" presStyleCnt="4">
        <dgm:presLayoutVars>
          <dgm:chMax val="0"/>
          <dgm:bulletEnabled val="1"/>
        </dgm:presLayoutVars>
      </dgm:prSet>
      <dgm:spPr/>
    </dgm:pt>
    <dgm:pt modelId="{48BD9475-A241-424C-A886-60502726A7B7}" type="pres">
      <dgm:prSet presAssocID="{72C32B23-C1BF-47A9-AEAC-E7A6EE89D190}" presName="spacer" presStyleCnt="0"/>
      <dgm:spPr/>
    </dgm:pt>
    <dgm:pt modelId="{F39B0462-726F-4C80-B715-7FAA6AAF775A}" type="pres">
      <dgm:prSet presAssocID="{B73CB15A-97AB-413D-8332-66E88AE147A8}" presName="parentText" presStyleLbl="node1" presStyleIdx="1" presStyleCnt="4">
        <dgm:presLayoutVars>
          <dgm:chMax val="0"/>
          <dgm:bulletEnabled val="1"/>
        </dgm:presLayoutVars>
      </dgm:prSet>
      <dgm:spPr/>
    </dgm:pt>
    <dgm:pt modelId="{0EFF2C12-2D72-482D-A08B-29E85C38F494}" type="pres">
      <dgm:prSet presAssocID="{D4333237-4EE2-4F88-AEA2-E36AFEDAB560}" presName="spacer" presStyleCnt="0"/>
      <dgm:spPr/>
    </dgm:pt>
    <dgm:pt modelId="{737564C0-BE97-4053-AA4E-D732B22D3EC2}" type="pres">
      <dgm:prSet presAssocID="{F61ACBA4-BFFC-448C-8335-D4415AE92511}" presName="parentText" presStyleLbl="node1" presStyleIdx="2" presStyleCnt="4">
        <dgm:presLayoutVars>
          <dgm:chMax val="0"/>
          <dgm:bulletEnabled val="1"/>
        </dgm:presLayoutVars>
      </dgm:prSet>
      <dgm:spPr/>
    </dgm:pt>
    <dgm:pt modelId="{827B4F73-D3F6-487C-A48D-820C9E979038}" type="pres">
      <dgm:prSet presAssocID="{D3778F43-AA9A-4903-8574-FC9E563E46BC}" presName="spacer" presStyleCnt="0"/>
      <dgm:spPr/>
    </dgm:pt>
    <dgm:pt modelId="{AA36EC0F-310C-491D-B101-6789BA39E1CE}" type="pres">
      <dgm:prSet presAssocID="{A97FDD9C-A073-40FB-A933-4C552E50C323}" presName="parentText" presStyleLbl="node1" presStyleIdx="3" presStyleCnt="4">
        <dgm:presLayoutVars>
          <dgm:chMax val="0"/>
          <dgm:bulletEnabled val="1"/>
        </dgm:presLayoutVars>
      </dgm:prSet>
      <dgm:spPr/>
    </dgm:pt>
  </dgm:ptLst>
  <dgm:cxnLst>
    <dgm:cxn modelId="{30DF9D11-BC6A-4443-8791-0CFEBBFA8443}" type="presOf" srcId="{DFFF90F0-A1BE-4E66-A2B0-9330918EAC6F}" destId="{7EBB14AE-4D23-4837-9231-96893EA9EE21}" srcOrd="0" destOrd="0" presId="urn:microsoft.com/office/officeart/2005/8/layout/vList2"/>
    <dgm:cxn modelId="{1D7BC116-0D3A-4B93-BD1C-5717D5EFCED4}" srcId="{DFFF90F0-A1BE-4E66-A2B0-9330918EAC6F}" destId="{A97FDD9C-A073-40FB-A933-4C552E50C323}" srcOrd="3" destOrd="0" parTransId="{3DFDDDFC-7239-4EC0-B70D-867B1EBB30FF}" sibTransId="{7F02E6D3-8E11-4EB3-A318-F1BF2F129A4A}"/>
    <dgm:cxn modelId="{2EE0EE38-2805-438D-9F55-D218539915DE}" srcId="{DFFF90F0-A1BE-4E66-A2B0-9330918EAC6F}" destId="{B73CB15A-97AB-413D-8332-66E88AE147A8}" srcOrd="1" destOrd="0" parTransId="{9250D049-B904-4837-B7CE-8531692182DD}" sibTransId="{D4333237-4EE2-4F88-AEA2-E36AFEDAB560}"/>
    <dgm:cxn modelId="{20E5DF63-3F69-45D0-ABA2-F29AC5EA8874}" type="presOf" srcId="{A97FDD9C-A073-40FB-A933-4C552E50C323}" destId="{AA36EC0F-310C-491D-B101-6789BA39E1CE}" srcOrd="0" destOrd="0" presId="urn:microsoft.com/office/officeart/2005/8/layout/vList2"/>
    <dgm:cxn modelId="{759AFB45-BF5A-4D7C-B4D6-3DEBE49624BC}" type="presOf" srcId="{F61ACBA4-BFFC-448C-8335-D4415AE92511}" destId="{737564C0-BE97-4053-AA4E-D732B22D3EC2}" srcOrd="0" destOrd="0" presId="urn:microsoft.com/office/officeart/2005/8/layout/vList2"/>
    <dgm:cxn modelId="{9E13DD70-73D8-4FFE-A405-8D9C8E54B289}" type="presOf" srcId="{ACC23E4A-3C92-46DE-9942-6F9E9F33D5DC}" destId="{35870E40-823B-49FA-ABEA-D2769DFA1791}" srcOrd="0" destOrd="0" presId="urn:microsoft.com/office/officeart/2005/8/layout/vList2"/>
    <dgm:cxn modelId="{4B44C489-4707-4472-8F6A-E3F68586EC61}" srcId="{DFFF90F0-A1BE-4E66-A2B0-9330918EAC6F}" destId="{ACC23E4A-3C92-46DE-9942-6F9E9F33D5DC}" srcOrd="0" destOrd="0" parTransId="{9CB10D6A-24F5-433D-903F-8603B9A937B1}" sibTransId="{72C32B23-C1BF-47A9-AEAC-E7A6EE89D190}"/>
    <dgm:cxn modelId="{3439ABA3-E7DF-4C92-BAC7-540199DF2D01}" srcId="{DFFF90F0-A1BE-4E66-A2B0-9330918EAC6F}" destId="{F61ACBA4-BFFC-448C-8335-D4415AE92511}" srcOrd="2" destOrd="0" parTransId="{D2A04B04-025D-4F6B-A9BA-34656716B105}" sibTransId="{D3778F43-AA9A-4903-8574-FC9E563E46BC}"/>
    <dgm:cxn modelId="{F96DE0B6-E723-47F3-9064-D9EE1CAC16F7}" type="presOf" srcId="{B73CB15A-97AB-413D-8332-66E88AE147A8}" destId="{F39B0462-726F-4C80-B715-7FAA6AAF775A}" srcOrd="0" destOrd="0" presId="urn:microsoft.com/office/officeart/2005/8/layout/vList2"/>
    <dgm:cxn modelId="{B116C7AF-B4C5-407B-B7A6-49F877AE6810}" type="presParOf" srcId="{7EBB14AE-4D23-4837-9231-96893EA9EE21}" destId="{35870E40-823B-49FA-ABEA-D2769DFA1791}" srcOrd="0" destOrd="0" presId="urn:microsoft.com/office/officeart/2005/8/layout/vList2"/>
    <dgm:cxn modelId="{B7084274-DEF5-4B2F-83E9-1ACF710950B1}" type="presParOf" srcId="{7EBB14AE-4D23-4837-9231-96893EA9EE21}" destId="{48BD9475-A241-424C-A886-60502726A7B7}" srcOrd="1" destOrd="0" presId="urn:microsoft.com/office/officeart/2005/8/layout/vList2"/>
    <dgm:cxn modelId="{34BE9870-2CE6-493C-9BB0-C16D541B5D49}" type="presParOf" srcId="{7EBB14AE-4D23-4837-9231-96893EA9EE21}" destId="{F39B0462-726F-4C80-B715-7FAA6AAF775A}" srcOrd="2" destOrd="0" presId="urn:microsoft.com/office/officeart/2005/8/layout/vList2"/>
    <dgm:cxn modelId="{6111074B-BF54-45AD-A95D-ADC9BF70384F}" type="presParOf" srcId="{7EBB14AE-4D23-4837-9231-96893EA9EE21}" destId="{0EFF2C12-2D72-482D-A08B-29E85C38F494}" srcOrd="3" destOrd="0" presId="urn:microsoft.com/office/officeart/2005/8/layout/vList2"/>
    <dgm:cxn modelId="{ED07716E-337D-4309-9DBC-709F674ECA15}" type="presParOf" srcId="{7EBB14AE-4D23-4837-9231-96893EA9EE21}" destId="{737564C0-BE97-4053-AA4E-D732B22D3EC2}" srcOrd="4" destOrd="0" presId="urn:microsoft.com/office/officeart/2005/8/layout/vList2"/>
    <dgm:cxn modelId="{935A1973-38F1-4B7E-882D-893B134089FF}" type="presParOf" srcId="{7EBB14AE-4D23-4837-9231-96893EA9EE21}" destId="{827B4F73-D3F6-487C-A48D-820C9E979038}" srcOrd="5" destOrd="0" presId="urn:microsoft.com/office/officeart/2005/8/layout/vList2"/>
    <dgm:cxn modelId="{3A846CA7-E9C8-4EBE-8FEF-464CC13524FF}" type="presParOf" srcId="{7EBB14AE-4D23-4837-9231-96893EA9EE21}" destId="{AA36EC0F-310C-491D-B101-6789BA39E1CE}"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CDC2B06-D735-4038-9956-D551CC0E074B}"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AC940CCF-9188-40C5-A713-84C1C15028D0}">
      <dgm:prSet/>
      <dgm:spPr/>
      <dgm:t>
        <a:bodyPr/>
        <a:lstStyle/>
        <a:p>
          <a:r>
            <a:rPr lang="en-GB"/>
            <a:t>This can mean:</a:t>
          </a:r>
          <a:endParaRPr lang="en-US"/>
        </a:p>
      </dgm:t>
    </dgm:pt>
    <dgm:pt modelId="{D14F5574-6DC2-4282-8F66-CD7CCB430762}" type="parTrans" cxnId="{FD3D6FF7-7E9D-4A8A-BCF2-0C9A572633E6}">
      <dgm:prSet/>
      <dgm:spPr/>
      <dgm:t>
        <a:bodyPr/>
        <a:lstStyle/>
        <a:p>
          <a:endParaRPr lang="en-US"/>
        </a:p>
      </dgm:t>
    </dgm:pt>
    <dgm:pt modelId="{0F9E7E99-3EED-42A3-9AD3-D671B909286D}" type="sibTrans" cxnId="{FD3D6FF7-7E9D-4A8A-BCF2-0C9A572633E6}">
      <dgm:prSet/>
      <dgm:spPr/>
      <dgm:t>
        <a:bodyPr/>
        <a:lstStyle/>
        <a:p>
          <a:endParaRPr lang="en-US"/>
        </a:p>
      </dgm:t>
    </dgm:pt>
    <dgm:pt modelId="{19F0B893-D3D6-4562-899D-8534F5EADD37}">
      <dgm:prSet/>
      <dgm:spPr/>
      <dgm:t>
        <a:bodyPr/>
        <a:lstStyle/>
        <a:p>
          <a:r>
            <a:rPr lang="en-GB"/>
            <a:t>They may look to gain employment in places where they can groom </a:t>
          </a:r>
          <a:endParaRPr lang="en-US"/>
        </a:p>
      </dgm:t>
    </dgm:pt>
    <dgm:pt modelId="{115276AE-4B29-4F5C-8A35-B455F7B0E5BF}" type="parTrans" cxnId="{14C2905E-3C4E-4245-A89B-3C7FD481FAC3}">
      <dgm:prSet/>
      <dgm:spPr/>
      <dgm:t>
        <a:bodyPr/>
        <a:lstStyle/>
        <a:p>
          <a:endParaRPr lang="en-US"/>
        </a:p>
      </dgm:t>
    </dgm:pt>
    <dgm:pt modelId="{3A56E1D3-34F0-4542-818D-DBA65D72D2CA}" type="sibTrans" cxnId="{14C2905E-3C4E-4245-A89B-3C7FD481FAC3}">
      <dgm:prSet/>
      <dgm:spPr/>
      <dgm:t>
        <a:bodyPr/>
        <a:lstStyle/>
        <a:p>
          <a:endParaRPr lang="en-US"/>
        </a:p>
      </dgm:t>
    </dgm:pt>
    <dgm:pt modelId="{E94D9130-5E1A-4C7B-8715-54A7FDF1310F}">
      <dgm:prSet/>
      <dgm:spPr/>
      <dgm:t>
        <a:bodyPr/>
        <a:lstStyle/>
        <a:p>
          <a:r>
            <a:rPr lang="en-GB"/>
            <a:t>They may look to groom employees in places where they wish to target </a:t>
          </a:r>
          <a:endParaRPr lang="en-US"/>
        </a:p>
      </dgm:t>
    </dgm:pt>
    <dgm:pt modelId="{7DB9D92A-F4C4-4AFE-B612-557A31493AC2}" type="parTrans" cxnId="{63FCCF5E-08D0-4818-8433-C0A201B58C8D}">
      <dgm:prSet/>
      <dgm:spPr/>
      <dgm:t>
        <a:bodyPr/>
        <a:lstStyle/>
        <a:p>
          <a:endParaRPr lang="en-US"/>
        </a:p>
      </dgm:t>
    </dgm:pt>
    <dgm:pt modelId="{C057F945-E6E3-4E36-8593-EF215553A610}" type="sibTrans" cxnId="{63FCCF5E-08D0-4818-8433-C0A201B58C8D}">
      <dgm:prSet/>
      <dgm:spPr/>
      <dgm:t>
        <a:bodyPr/>
        <a:lstStyle/>
        <a:p>
          <a:endParaRPr lang="en-US"/>
        </a:p>
      </dgm:t>
    </dgm:pt>
    <dgm:pt modelId="{8670BA64-E36A-459A-812D-BE5CAA7012AC}">
      <dgm:prSet/>
      <dgm:spPr/>
      <dgm:t>
        <a:bodyPr/>
        <a:lstStyle/>
        <a:p>
          <a:r>
            <a:rPr lang="en-GB"/>
            <a:t>They will appear to be able to provide credible responses for their actions to people in places they are targeting </a:t>
          </a:r>
          <a:endParaRPr lang="en-US"/>
        </a:p>
      </dgm:t>
    </dgm:pt>
    <dgm:pt modelId="{F9022CCA-1EBC-461D-80CE-EA64171F2212}" type="parTrans" cxnId="{5DDC4F63-0B9B-4D08-9A53-683655A924AB}">
      <dgm:prSet/>
      <dgm:spPr/>
      <dgm:t>
        <a:bodyPr/>
        <a:lstStyle/>
        <a:p>
          <a:endParaRPr lang="en-US"/>
        </a:p>
      </dgm:t>
    </dgm:pt>
    <dgm:pt modelId="{4B570772-FFD6-45D6-8599-E6F0CA9EAABA}" type="sibTrans" cxnId="{5DDC4F63-0B9B-4D08-9A53-683655A924AB}">
      <dgm:prSet/>
      <dgm:spPr/>
      <dgm:t>
        <a:bodyPr/>
        <a:lstStyle/>
        <a:p>
          <a:endParaRPr lang="en-US"/>
        </a:p>
      </dgm:t>
    </dgm:pt>
    <dgm:pt modelId="{CCEE23E4-44FE-4A74-BC86-1111DCCADD5D}" type="pres">
      <dgm:prSet presAssocID="{9CDC2B06-D735-4038-9956-D551CC0E074B}" presName="vert0" presStyleCnt="0">
        <dgm:presLayoutVars>
          <dgm:dir/>
          <dgm:animOne val="branch"/>
          <dgm:animLvl val="lvl"/>
        </dgm:presLayoutVars>
      </dgm:prSet>
      <dgm:spPr/>
    </dgm:pt>
    <dgm:pt modelId="{841E813C-0B12-4FE3-BDA2-FB85B54F9997}" type="pres">
      <dgm:prSet presAssocID="{AC940CCF-9188-40C5-A713-84C1C15028D0}" presName="thickLine" presStyleLbl="alignNode1" presStyleIdx="0" presStyleCnt="4"/>
      <dgm:spPr/>
    </dgm:pt>
    <dgm:pt modelId="{761C3D72-8A74-426F-800D-513C496E7FBF}" type="pres">
      <dgm:prSet presAssocID="{AC940CCF-9188-40C5-A713-84C1C15028D0}" presName="horz1" presStyleCnt="0"/>
      <dgm:spPr/>
    </dgm:pt>
    <dgm:pt modelId="{B5C828E9-F2AC-474D-B92A-6DDDE121CFF6}" type="pres">
      <dgm:prSet presAssocID="{AC940CCF-9188-40C5-A713-84C1C15028D0}" presName="tx1" presStyleLbl="revTx" presStyleIdx="0" presStyleCnt="4"/>
      <dgm:spPr/>
    </dgm:pt>
    <dgm:pt modelId="{0AE0445F-FAA6-4E77-819F-22D7F6034CB7}" type="pres">
      <dgm:prSet presAssocID="{AC940CCF-9188-40C5-A713-84C1C15028D0}" presName="vert1" presStyleCnt="0"/>
      <dgm:spPr/>
    </dgm:pt>
    <dgm:pt modelId="{BF186461-B82E-4986-A785-8DF8EC9168E2}" type="pres">
      <dgm:prSet presAssocID="{19F0B893-D3D6-4562-899D-8534F5EADD37}" presName="thickLine" presStyleLbl="alignNode1" presStyleIdx="1" presStyleCnt="4"/>
      <dgm:spPr/>
    </dgm:pt>
    <dgm:pt modelId="{A917C308-86B1-4B89-868E-AAD3776A8FD3}" type="pres">
      <dgm:prSet presAssocID="{19F0B893-D3D6-4562-899D-8534F5EADD37}" presName="horz1" presStyleCnt="0"/>
      <dgm:spPr/>
    </dgm:pt>
    <dgm:pt modelId="{85AA7B22-9646-498C-A9A3-6DEA99DD651A}" type="pres">
      <dgm:prSet presAssocID="{19F0B893-D3D6-4562-899D-8534F5EADD37}" presName="tx1" presStyleLbl="revTx" presStyleIdx="1" presStyleCnt="4"/>
      <dgm:spPr/>
    </dgm:pt>
    <dgm:pt modelId="{A52DF66C-DBF6-4449-9FCF-E85E53324F9A}" type="pres">
      <dgm:prSet presAssocID="{19F0B893-D3D6-4562-899D-8534F5EADD37}" presName="vert1" presStyleCnt="0"/>
      <dgm:spPr/>
    </dgm:pt>
    <dgm:pt modelId="{E5092287-F1AC-4B48-8DB8-5F11B350AE68}" type="pres">
      <dgm:prSet presAssocID="{E94D9130-5E1A-4C7B-8715-54A7FDF1310F}" presName="thickLine" presStyleLbl="alignNode1" presStyleIdx="2" presStyleCnt="4"/>
      <dgm:spPr/>
    </dgm:pt>
    <dgm:pt modelId="{FB982A68-4616-4AD0-BD00-7401C9B906DF}" type="pres">
      <dgm:prSet presAssocID="{E94D9130-5E1A-4C7B-8715-54A7FDF1310F}" presName="horz1" presStyleCnt="0"/>
      <dgm:spPr/>
    </dgm:pt>
    <dgm:pt modelId="{98A3814D-6A53-4A98-A5EE-20D96618B852}" type="pres">
      <dgm:prSet presAssocID="{E94D9130-5E1A-4C7B-8715-54A7FDF1310F}" presName="tx1" presStyleLbl="revTx" presStyleIdx="2" presStyleCnt="4"/>
      <dgm:spPr/>
    </dgm:pt>
    <dgm:pt modelId="{C34E357E-AB7E-432A-A4C1-85B529872806}" type="pres">
      <dgm:prSet presAssocID="{E94D9130-5E1A-4C7B-8715-54A7FDF1310F}" presName="vert1" presStyleCnt="0"/>
      <dgm:spPr/>
    </dgm:pt>
    <dgm:pt modelId="{58528B25-17E3-4946-B1FC-2C7BC6E37BA4}" type="pres">
      <dgm:prSet presAssocID="{8670BA64-E36A-459A-812D-BE5CAA7012AC}" presName="thickLine" presStyleLbl="alignNode1" presStyleIdx="3" presStyleCnt="4"/>
      <dgm:spPr/>
    </dgm:pt>
    <dgm:pt modelId="{9F004AD1-4562-4363-BBA0-925AF21B1224}" type="pres">
      <dgm:prSet presAssocID="{8670BA64-E36A-459A-812D-BE5CAA7012AC}" presName="horz1" presStyleCnt="0"/>
      <dgm:spPr/>
    </dgm:pt>
    <dgm:pt modelId="{0A3D1214-5CDA-4B7B-8CE4-2DC7EE0377E8}" type="pres">
      <dgm:prSet presAssocID="{8670BA64-E36A-459A-812D-BE5CAA7012AC}" presName="tx1" presStyleLbl="revTx" presStyleIdx="3" presStyleCnt="4"/>
      <dgm:spPr/>
    </dgm:pt>
    <dgm:pt modelId="{2AF8024B-E8B5-4025-99EB-6C1FE60872C8}" type="pres">
      <dgm:prSet presAssocID="{8670BA64-E36A-459A-812D-BE5CAA7012AC}" presName="vert1" presStyleCnt="0"/>
      <dgm:spPr/>
    </dgm:pt>
  </dgm:ptLst>
  <dgm:cxnLst>
    <dgm:cxn modelId="{34F1390A-9736-4A23-B0D1-E356250BF438}" type="presOf" srcId="{AC940CCF-9188-40C5-A713-84C1C15028D0}" destId="{B5C828E9-F2AC-474D-B92A-6DDDE121CFF6}" srcOrd="0" destOrd="0" presId="urn:microsoft.com/office/officeart/2008/layout/LinedList"/>
    <dgm:cxn modelId="{40A45A24-86AC-4DD1-AC04-F6A5EBC2740C}" type="presOf" srcId="{9CDC2B06-D735-4038-9956-D551CC0E074B}" destId="{CCEE23E4-44FE-4A74-BC86-1111DCCADD5D}" srcOrd="0" destOrd="0" presId="urn:microsoft.com/office/officeart/2008/layout/LinedList"/>
    <dgm:cxn modelId="{6742763F-EF12-40B0-AAD8-0F4465D49093}" type="presOf" srcId="{E94D9130-5E1A-4C7B-8715-54A7FDF1310F}" destId="{98A3814D-6A53-4A98-A5EE-20D96618B852}" srcOrd="0" destOrd="0" presId="urn:microsoft.com/office/officeart/2008/layout/LinedList"/>
    <dgm:cxn modelId="{14C2905E-3C4E-4245-A89B-3C7FD481FAC3}" srcId="{9CDC2B06-D735-4038-9956-D551CC0E074B}" destId="{19F0B893-D3D6-4562-899D-8534F5EADD37}" srcOrd="1" destOrd="0" parTransId="{115276AE-4B29-4F5C-8A35-B455F7B0E5BF}" sibTransId="{3A56E1D3-34F0-4542-818D-DBA65D72D2CA}"/>
    <dgm:cxn modelId="{63FCCF5E-08D0-4818-8433-C0A201B58C8D}" srcId="{9CDC2B06-D735-4038-9956-D551CC0E074B}" destId="{E94D9130-5E1A-4C7B-8715-54A7FDF1310F}" srcOrd="2" destOrd="0" parTransId="{7DB9D92A-F4C4-4AFE-B612-557A31493AC2}" sibTransId="{C057F945-E6E3-4E36-8593-EF215553A610}"/>
    <dgm:cxn modelId="{5DDC4F63-0B9B-4D08-9A53-683655A924AB}" srcId="{9CDC2B06-D735-4038-9956-D551CC0E074B}" destId="{8670BA64-E36A-459A-812D-BE5CAA7012AC}" srcOrd="3" destOrd="0" parTransId="{F9022CCA-1EBC-461D-80CE-EA64171F2212}" sibTransId="{4B570772-FFD6-45D6-8599-E6F0CA9EAABA}"/>
    <dgm:cxn modelId="{00478165-4BDE-415D-979B-980D1A1FE1BE}" type="presOf" srcId="{8670BA64-E36A-459A-812D-BE5CAA7012AC}" destId="{0A3D1214-5CDA-4B7B-8CE4-2DC7EE0377E8}" srcOrd="0" destOrd="0" presId="urn:microsoft.com/office/officeart/2008/layout/LinedList"/>
    <dgm:cxn modelId="{35494786-FFAE-4A6E-A4FD-188F8C02C673}" type="presOf" srcId="{19F0B893-D3D6-4562-899D-8534F5EADD37}" destId="{85AA7B22-9646-498C-A9A3-6DEA99DD651A}" srcOrd="0" destOrd="0" presId="urn:microsoft.com/office/officeart/2008/layout/LinedList"/>
    <dgm:cxn modelId="{FD3D6FF7-7E9D-4A8A-BCF2-0C9A572633E6}" srcId="{9CDC2B06-D735-4038-9956-D551CC0E074B}" destId="{AC940CCF-9188-40C5-A713-84C1C15028D0}" srcOrd="0" destOrd="0" parTransId="{D14F5574-6DC2-4282-8F66-CD7CCB430762}" sibTransId="{0F9E7E99-3EED-42A3-9AD3-D671B909286D}"/>
    <dgm:cxn modelId="{BCD99014-31B6-435F-85A7-3DA07B754556}" type="presParOf" srcId="{CCEE23E4-44FE-4A74-BC86-1111DCCADD5D}" destId="{841E813C-0B12-4FE3-BDA2-FB85B54F9997}" srcOrd="0" destOrd="0" presId="urn:microsoft.com/office/officeart/2008/layout/LinedList"/>
    <dgm:cxn modelId="{1F19A6C6-774F-4669-A6AB-8C13283C2442}" type="presParOf" srcId="{CCEE23E4-44FE-4A74-BC86-1111DCCADD5D}" destId="{761C3D72-8A74-426F-800D-513C496E7FBF}" srcOrd="1" destOrd="0" presId="urn:microsoft.com/office/officeart/2008/layout/LinedList"/>
    <dgm:cxn modelId="{6B07ACE6-ECA3-4FFA-9D97-C074040326E5}" type="presParOf" srcId="{761C3D72-8A74-426F-800D-513C496E7FBF}" destId="{B5C828E9-F2AC-474D-B92A-6DDDE121CFF6}" srcOrd="0" destOrd="0" presId="urn:microsoft.com/office/officeart/2008/layout/LinedList"/>
    <dgm:cxn modelId="{91E8CBDC-9B79-406C-ACD6-1890163543E6}" type="presParOf" srcId="{761C3D72-8A74-426F-800D-513C496E7FBF}" destId="{0AE0445F-FAA6-4E77-819F-22D7F6034CB7}" srcOrd="1" destOrd="0" presId="urn:microsoft.com/office/officeart/2008/layout/LinedList"/>
    <dgm:cxn modelId="{ED072074-F9E7-4489-A73C-CFACDC126B49}" type="presParOf" srcId="{CCEE23E4-44FE-4A74-BC86-1111DCCADD5D}" destId="{BF186461-B82E-4986-A785-8DF8EC9168E2}" srcOrd="2" destOrd="0" presId="urn:microsoft.com/office/officeart/2008/layout/LinedList"/>
    <dgm:cxn modelId="{F6A2596B-F395-4602-889F-BB95A899041F}" type="presParOf" srcId="{CCEE23E4-44FE-4A74-BC86-1111DCCADD5D}" destId="{A917C308-86B1-4B89-868E-AAD3776A8FD3}" srcOrd="3" destOrd="0" presId="urn:microsoft.com/office/officeart/2008/layout/LinedList"/>
    <dgm:cxn modelId="{F0B13A60-68C4-47A4-940B-337605E096FB}" type="presParOf" srcId="{A917C308-86B1-4B89-868E-AAD3776A8FD3}" destId="{85AA7B22-9646-498C-A9A3-6DEA99DD651A}" srcOrd="0" destOrd="0" presId="urn:microsoft.com/office/officeart/2008/layout/LinedList"/>
    <dgm:cxn modelId="{6BFC9E6B-9848-4700-90A0-87222D0D2D3E}" type="presParOf" srcId="{A917C308-86B1-4B89-868E-AAD3776A8FD3}" destId="{A52DF66C-DBF6-4449-9FCF-E85E53324F9A}" srcOrd="1" destOrd="0" presId="urn:microsoft.com/office/officeart/2008/layout/LinedList"/>
    <dgm:cxn modelId="{34EB135D-5240-4E56-BB5E-7AF5C4083657}" type="presParOf" srcId="{CCEE23E4-44FE-4A74-BC86-1111DCCADD5D}" destId="{E5092287-F1AC-4B48-8DB8-5F11B350AE68}" srcOrd="4" destOrd="0" presId="urn:microsoft.com/office/officeart/2008/layout/LinedList"/>
    <dgm:cxn modelId="{6A23F36F-83C4-4255-9CCB-9DAE777C692A}" type="presParOf" srcId="{CCEE23E4-44FE-4A74-BC86-1111DCCADD5D}" destId="{FB982A68-4616-4AD0-BD00-7401C9B906DF}" srcOrd="5" destOrd="0" presId="urn:microsoft.com/office/officeart/2008/layout/LinedList"/>
    <dgm:cxn modelId="{97408D4E-EFE2-448A-B422-5B6F08FD5DA0}" type="presParOf" srcId="{FB982A68-4616-4AD0-BD00-7401C9B906DF}" destId="{98A3814D-6A53-4A98-A5EE-20D96618B852}" srcOrd="0" destOrd="0" presId="urn:microsoft.com/office/officeart/2008/layout/LinedList"/>
    <dgm:cxn modelId="{BCCC017C-A98D-49C1-A379-78B81DA2192B}" type="presParOf" srcId="{FB982A68-4616-4AD0-BD00-7401C9B906DF}" destId="{C34E357E-AB7E-432A-A4C1-85B529872806}" srcOrd="1" destOrd="0" presId="urn:microsoft.com/office/officeart/2008/layout/LinedList"/>
    <dgm:cxn modelId="{A9B0F9E6-6D74-4C2D-964A-6E1737113890}" type="presParOf" srcId="{CCEE23E4-44FE-4A74-BC86-1111DCCADD5D}" destId="{58528B25-17E3-4946-B1FC-2C7BC6E37BA4}" srcOrd="6" destOrd="0" presId="urn:microsoft.com/office/officeart/2008/layout/LinedList"/>
    <dgm:cxn modelId="{936DA98F-0C67-4454-8583-CB5AB21B86C7}" type="presParOf" srcId="{CCEE23E4-44FE-4A74-BC86-1111DCCADD5D}" destId="{9F004AD1-4562-4363-BBA0-925AF21B1224}" srcOrd="7" destOrd="0" presId="urn:microsoft.com/office/officeart/2008/layout/LinedList"/>
    <dgm:cxn modelId="{B938F566-8549-41ED-B3F9-480C5896BBB6}" type="presParOf" srcId="{9F004AD1-4562-4363-BBA0-925AF21B1224}" destId="{0A3D1214-5CDA-4B7B-8CE4-2DC7EE0377E8}" srcOrd="0" destOrd="0" presId="urn:microsoft.com/office/officeart/2008/layout/LinedList"/>
    <dgm:cxn modelId="{93431B97-629C-4CCD-BBD3-CB460E3A36AE}" type="presParOf" srcId="{9F004AD1-4562-4363-BBA0-925AF21B1224}" destId="{2AF8024B-E8B5-4025-99EB-6C1FE60872C8}"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AA6D634-DBEC-4F9F-8652-406F98B8DBD8}" type="doc">
      <dgm:prSet loTypeId="urn:microsoft.com/office/officeart/2005/8/layout/default" loCatId="list" qsTypeId="urn:microsoft.com/office/officeart/2005/8/quickstyle/simple4" qsCatId="simple" csTypeId="urn:microsoft.com/office/officeart/2005/8/colors/colorful5" csCatId="colorful" phldr="1"/>
      <dgm:spPr/>
      <dgm:t>
        <a:bodyPr/>
        <a:lstStyle/>
        <a:p>
          <a:endParaRPr lang="en-US"/>
        </a:p>
      </dgm:t>
    </dgm:pt>
    <dgm:pt modelId="{8D9E888D-B2D1-4DAF-86CE-C66CFB910C17}">
      <dgm:prSet/>
      <dgm:spPr/>
      <dgm:t>
        <a:bodyPr/>
        <a:lstStyle/>
        <a:p>
          <a:r>
            <a:rPr lang="en-GB" dirty="0"/>
            <a:t> Sexual Offences </a:t>
          </a:r>
          <a:endParaRPr lang="en-US" dirty="0"/>
        </a:p>
      </dgm:t>
    </dgm:pt>
    <dgm:pt modelId="{4D32D61E-1832-4D40-BD0E-CD5B16F882C3}" type="parTrans" cxnId="{70EC2D40-7654-4680-A21A-2AEC48F701D6}">
      <dgm:prSet/>
      <dgm:spPr/>
      <dgm:t>
        <a:bodyPr/>
        <a:lstStyle/>
        <a:p>
          <a:endParaRPr lang="en-US"/>
        </a:p>
      </dgm:t>
    </dgm:pt>
    <dgm:pt modelId="{7504DC87-ACEB-4539-BC1A-914574C53204}" type="sibTrans" cxnId="{70EC2D40-7654-4680-A21A-2AEC48F701D6}">
      <dgm:prSet/>
      <dgm:spPr/>
      <dgm:t>
        <a:bodyPr/>
        <a:lstStyle/>
        <a:p>
          <a:endParaRPr lang="en-US"/>
        </a:p>
      </dgm:t>
    </dgm:pt>
    <dgm:pt modelId="{43EE1F2B-B249-4020-B184-C2B21903F2EA}">
      <dgm:prSet/>
      <dgm:spPr/>
      <dgm:t>
        <a:bodyPr/>
        <a:lstStyle/>
        <a:p>
          <a:r>
            <a:rPr lang="en-GB" dirty="0"/>
            <a:t> </a:t>
          </a:r>
          <a:r>
            <a:rPr lang="en-GB" b="0" i="0" dirty="0"/>
            <a:t>Misuse of Drugs </a:t>
          </a:r>
          <a:endParaRPr lang="en-US" dirty="0"/>
        </a:p>
      </dgm:t>
    </dgm:pt>
    <dgm:pt modelId="{A2070D8C-63C7-46E6-AB5B-657DBB597ACE}" type="parTrans" cxnId="{3F38063A-2F71-4BB0-93C2-27050BA274DA}">
      <dgm:prSet/>
      <dgm:spPr/>
      <dgm:t>
        <a:bodyPr/>
        <a:lstStyle/>
        <a:p>
          <a:endParaRPr lang="en-US"/>
        </a:p>
      </dgm:t>
    </dgm:pt>
    <dgm:pt modelId="{356F0DBD-D5CF-47A2-8DE9-8A0ED53BA02F}" type="sibTrans" cxnId="{3F38063A-2F71-4BB0-93C2-27050BA274DA}">
      <dgm:prSet/>
      <dgm:spPr/>
      <dgm:t>
        <a:bodyPr/>
        <a:lstStyle/>
        <a:p>
          <a:endParaRPr lang="en-US"/>
        </a:p>
      </dgm:t>
    </dgm:pt>
    <dgm:pt modelId="{7456698C-4DA9-4069-AD03-5C0265DAA872}">
      <dgm:prSet/>
      <dgm:spPr/>
      <dgm:t>
        <a:bodyPr/>
        <a:lstStyle/>
        <a:p>
          <a:r>
            <a:rPr lang="en-GB"/>
            <a:t>Child Abduction </a:t>
          </a:r>
          <a:endParaRPr lang="en-US"/>
        </a:p>
      </dgm:t>
    </dgm:pt>
    <dgm:pt modelId="{0414C24F-3008-4383-840F-FDA83E1B328B}" type="parTrans" cxnId="{1B68ABD6-2B8A-40F4-B636-F19BF3B5433E}">
      <dgm:prSet/>
      <dgm:spPr/>
      <dgm:t>
        <a:bodyPr/>
        <a:lstStyle/>
        <a:p>
          <a:endParaRPr lang="en-US"/>
        </a:p>
      </dgm:t>
    </dgm:pt>
    <dgm:pt modelId="{25AA4AD6-2502-4F44-9198-502BD0005CB5}" type="sibTrans" cxnId="{1B68ABD6-2B8A-40F4-B636-F19BF3B5433E}">
      <dgm:prSet/>
      <dgm:spPr/>
      <dgm:t>
        <a:bodyPr/>
        <a:lstStyle/>
        <a:p>
          <a:endParaRPr lang="en-US"/>
        </a:p>
      </dgm:t>
    </dgm:pt>
    <dgm:pt modelId="{01A4C821-B24D-4372-BA29-27EF86803C13}">
      <dgm:prSet/>
      <dgm:spPr/>
      <dgm:t>
        <a:bodyPr/>
        <a:lstStyle/>
        <a:p>
          <a:r>
            <a:rPr lang="en-GB"/>
            <a:t>Modern Day Slavery and Trafficking</a:t>
          </a:r>
          <a:endParaRPr lang="en-US"/>
        </a:p>
      </dgm:t>
    </dgm:pt>
    <dgm:pt modelId="{7B7BBB30-7B75-436B-8947-2ECEF470A062}" type="parTrans" cxnId="{A10D8B4A-935B-4862-89B4-5A450ABAA8D5}">
      <dgm:prSet/>
      <dgm:spPr/>
      <dgm:t>
        <a:bodyPr/>
        <a:lstStyle/>
        <a:p>
          <a:endParaRPr lang="en-US"/>
        </a:p>
      </dgm:t>
    </dgm:pt>
    <dgm:pt modelId="{30EB0263-C494-4BDF-9104-53488C95AFE5}" type="sibTrans" cxnId="{A10D8B4A-935B-4862-89B4-5A450ABAA8D5}">
      <dgm:prSet/>
      <dgm:spPr/>
      <dgm:t>
        <a:bodyPr/>
        <a:lstStyle/>
        <a:p>
          <a:endParaRPr lang="en-US"/>
        </a:p>
      </dgm:t>
    </dgm:pt>
    <dgm:pt modelId="{E96448C6-DE43-44E5-9D91-1C0A045BD776}">
      <dgm:prSet/>
      <dgm:spPr/>
      <dgm:t>
        <a:bodyPr/>
        <a:lstStyle/>
        <a:p>
          <a:r>
            <a:rPr lang="en-US" dirty="0"/>
            <a:t>GDPR/ Information Sharing</a:t>
          </a:r>
        </a:p>
      </dgm:t>
    </dgm:pt>
    <dgm:pt modelId="{7D22300F-F576-49BE-8BE4-099F46D3D171}" type="parTrans" cxnId="{37F1B1B6-D791-4B24-B31D-94A4075573B2}">
      <dgm:prSet/>
      <dgm:spPr/>
      <dgm:t>
        <a:bodyPr/>
        <a:lstStyle/>
        <a:p>
          <a:endParaRPr lang="en-US"/>
        </a:p>
      </dgm:t>
    </dgm:pt>
    <dgm:pt modelId="{11954412-C37C-4336-9B9E-A1234AFA5E33}" type="sibTrans" cxnId="{37F1B1B6-D791-4B24-B31D-94A4075573B2}">
      <dgm:prSet/>
      <dgm:spPr/>
      <dgm:t>
        <a:bodyPr/>
        <a:lstStyle/>
        <a:p>
          <a:endParaRPr lang="en-US"/>
        </a:p>
      </dgm:t>
    </dgm:pt>
    <dgm:pt modelId="{30CDA741-8E4D-41BC-BF4F-1DFAB6DE99B9}">
      <dgm:prSet/>
      <dgm:spPr/>
      <dgm:t>
        <a:bodyPr/>
        <a:lstStyle/>
        <a:p>
          <a:r>
            <a:rPr lang="en-GB"/>
            <a:t>Licensing</a:t>
          </a:r>
          <a:endParaRPr lang="en-US"/>
        </a:p>
      </dgm:t>
    </dgm:pt>
    <dgm:pt modelId="{3D76041B-7091-4843-A6D1-9D367F7EF715}" type="parTrans" cxnId="{89911B82-8690-4625-8891-72B8E11A7E79}">
      <dgm:prSet/>
      <dgm:spPr/>
      <dgm:t>
        <a:bodyPr/>
        <a:lstStyle/>
        <a:p>
          <a:endParaRPr lang="en-US"/>
        </a:p>
      </dgm:t>
    </dgm:pt>
    <dgm:pt modelId="{8BEC4A19-A027-412F-9D01-DD14F9CE176C}" type="sibTrans" cxnId="{89911B82-8690-4625-8891-72B8E11A7E79}">
      <dgm:prSet/>
      <dgm:spPr/>
      <dgm:t>
        <a:bodyPr/>
        <a:lstStyle/>
        <a:p>
          <a:endParaRPr lang="en-US"/>
        </a:p>
      </dgm:t>
    </dgm:pt>
    <dgm:pt modelId="{68F60E07-B348-4D05-880E-BE9CDF69021A}">
      <dgm:prSet/>
      <dgm:spPr/>
      <dgm:t>
        <a:bodyPr/>
        <a:lstStyle/>
        <a:p>
          <a:r>
            <a:rPr lang="en-GB"/>
            <a:t>Health and Safety</a:t>
          </a:r>
          <a:endParaRPr lang="en-US"/>
        </a:p>
      </dgm:t>
    </dgm:pt>
    <dgm:pt modelId="{4820226D-12E5-4952-9613-85DE16776A6A}" type="parTrans" cxnId="{AB06D749-D5AE-47C1-9507-E342F9B8983D}">
      <dgm:prSet/>
      <dgm:spPr/>
      <dgm:t>
        <a:bodyPr/>
        <a:lstStyle/>
        <a:p>
          <a:endParaRPr lang="en-US"/>
        </a:p>
      </dgm:t>
    </dgm:pt>
    <dgm:pt modelId="{0F956EB0-35D3-42B1-B2FD-DFFA83DAF3A3}" type="sibTrans" cxnId="{AB06D749-D5AE-47C1-9507-E342F9B8983D}">
      <dgm:prSet/>
      <dgm:spPr/>
      <dgm:t>
        <a:bodyPr/>
        <a:lstStyle/>
        <a:p>
          <a:endParaRPr lang="en-US"/>
        </a:p>
      </dgm:t>
    </dgm:pt>
    <dgm:pt modelId="{A1167941-F75E-40D3-BEAC-0902F5554D84}">
      <dgm:prSet/>
      <dgm:spPr/>
      <dgm:t>
        <a:bodyPr/>
        <a:lstStyle/>
        <a:p>
          <a:r>
            <a:rPr lang="en-GB" b="0" i="0" dirty="0"/>
            <a:t>Offensive Weapons</a:t>
          </a:r>
          <a:endParaRPr lang="en-US" dirty="0"/>
        </a:p>
      </dgm:t>
    </dgm:pt>
    <dgm:pt modelId="{708B6ED0-08ED-4298-AC63-4CE35E16270B}" type="sibTrans" cxnId="{03E5F915-7067-4FEB-810C-D30C33279FCD}">
      <dgm:prSet/>
      <dgm:spPr/>
      <dgm:t>
        <a:bodyPr/>
        <a:lstStyle/>
        <a:p>
          <a:endParaRPr lang="en-US"/>
        </a:p>
      </dgm:t>
    </dgm:pt>
    <dgm:pt modelId="{2F7A2F4B-3957-4A74-A41C-357155CA120B}" type="parTrans" cxnId="{03E5F915-7067-4FEB-810C-D30C33279FCD}">
      <dgm:prSet/>
      <dgm:spPr/>
      <dgm:t>
        <a:bodyPr/>
        <a:lstStyle/>
        <a:p>
          <a:endParaRPr lang="en-US"/>
        </a:p>
      </dgm:t>
    </dgm:pt>
    <dgm:pt modelId="{86A5672D-AD47-4E97-8C7B-1513E0D88194}" type="pres">
      <dgm:prSet presAssocID="{2AA6D634-DBEC-4F9F-8652-406F98B8DBD8}" presName="diagram" presStyleCnt="0">
        <dgm:presLayoutVars>
          <dgm:dir/>
          <dgm:resizeHandles val="exact"/>
        </dgm:presLayoutVars>
      </dgm:prSet>
      <dgm:spPr/>
    </dgm:pt>
    <dgm:pt modelId="{E830F8D3-2C9E-4AD7-8E90-305718111B77}" type="pres">
      <dgm:prSet presAssocID="{8D9E888D-B2D1-4DAF-86CE-C66CFB910C17}" presName="node" presStyleLbl="node1" presStyleIdx="0" presStyleCnt="8">
        <dgm:presLayoutVars>
          <dgm:bulletEnabled val="1"/>
        </dgm:presLayoutVars>
      </dgm:prSet>
      <dgm:spPr/>
    </dgm:pt>
    <dgm:pt modelId="{22324D55-A9E5-4B53-909A-608BDE1C496B}" type="pres">
      <dgm:prSet presAssocID="{7504DC87-ACEB-4539-BC1A-914574C53204}" presName="sibTrans" presStyleCnt="0"/>
      <dgm:spPr/>
    </dgm:pt>
    <dgm:pt modelId="{CF764873-F98A-4430-823A-679EE55B8451}" type="pres">
      <dgm:prSet presAssocID="{43EE1F2B-B249-4020-B184-C2B21903F2EA}" presName="node" presStyleLbl="node1" presStyleIdx="1" presStyleCnt="8">
        <dgm:presLayoutVars>
          <dgm:bulletEnabled val="1"/>
        </dgm:presLayoutVars>
      </dgm:prSet>
      <dgm:spPr/>
    </dgm:pt>
    <dgm:pt modelId="{B663CCC2-F266-4E04-9C01-9D53545EAD8D}" type="pres">
      <dgm:prSet presAssocID="{356F0DBD-D5CF-47A2-8DE9-8A0ED53BA02F}" presName="sibTrans" presStyleCnt="0"/>
      <dgm:spPr/>
    </dgm:pt>
    <dgm:pt modelId="{FE79A97D-20AB-445B-96F1-342A2C3555A0}" type="pres">
      <dgm:prSet presAssocID="{A1167941-F75E-40D3-BEAC-0902F5554D84}" presName="node" presStyleLbl="node1" presStyleIdx="2" presStyleCnt="8">
        <dgm:presLayoutVars>
          <dgm:bulletEnabled val="1"/>
        </dgm:presLayoutVars>
      </dgm:prSet>
      <dgm:spPr/>
    </dgm:pt>
    <dgm:pt modelId="{D4E2A20A-857A-4A62-8CC9-11EE4BF2BA1C}" type="pres">
      <dgm:prSet presAssocID="{708B6ED0-08ED-4298-AC63-4CE35E16270B}" presName="sibTrans" presStyleCnt="0"/>
      <dgm:spPr/>
    </dgm:pt>
    <dgm:pt modelId="{5A68B565-903B-4C94-BC95-1AC4A3BB06BD}" type="pres">
      <dgm:prSet presAssocID="{7456698C-4DA9-4069-AD03-5C0265DAA872}" presName="node" presStyleLbl="node1" presStyleIdx="3" presStyleCnt="8">
        <dgm:presLayoutVars>
          <dgm:bulletEnabled val="1"/>
        </dgm:presLayoutVars>
      </dgm:prSet>
      <dgm:spPr/>
    </dgm:pt>
    <dgm:pt modelId="{DC7D38BC-664D-45B5-8951-901F1ECA012D}" type="pres">
      <dgm:prSet presAssocID="{25AA4AD6-2502-4F44-9198-502BD0005CB5}" presName="sibTrans" presStyleCnt="0"/>
      <dgm:spPr/>
    </dgm:pt>
    <dgm:pt modelId="{779A28ED-659C-4251-9AD6-CE7A38B68553}" type="pres">
      <dgm:prSet presAssocID="{01A4C821-B24D-4372-BA29-27EF86803C13}" presName="node" presStyleLbl="node1" presStyleIdx="4" presStyleCnt="8">
        <dgm:presLayoutVars>
          <dgm:bulletEnabled val="1"/>
        </dgm:presLayoutVars>
      </dgm:prSet>
      <dgm:spPr/>
    </dgm:pt>
    <dgm:pt modelId="{C841170D-7A1A-4B20-B575-C24AB8A389F8}" type="pres">
      <dgm:prSet presAssocID="{30EB0263-C494-4BDF-9104-53488C95AFE5}" presName="sibTrans" presStyleCnt="0"/>
      <dgm:spPr/>
    </dgm:pt>
    <dgm:pt modelId="{9A7BFCBE-2739-4BA6-8A03-145FDE3B191A}" type="pres">
      <dgm:prSet presAssocID="{E96448C6-DE43-44E5-9D91-1C0A045BD776}" presName="node" presStyleLbl="node1" presStyleIdx="5" presStyleCnt="8">
        <dgm:presLayoutVars>
          <dgm:bulletEnabled val="1"/>
        </dgm:presLayoutVars>
      </dgm:prSet>
      <dgm:spPr/>
    </dgm:pt>
    <dgm:pt modelId="{E522BEDD-8906-45B3-8F7F-E91ADD4A053C}" type="pres">
      <dgm:prSet presAssocID="{11954412-C37C-4336-9B9E-A1234AFA5E33}" presName="sibTrans" presStyleCnt="0"/>
      <dgm:spPr/>
    </dgm:pt>
    <dgm:pt modelId="{151254AC-8109-4209-A044-09265FAE6908}" type="pres">
      <dgm:prSet presAssocID="{30CDA741-8E4D-41BC-BF4F-1DFAB6DE99B9}" presName="node" presStyleLbl="node1" presStyleIdx="6" presStyleCnt="8">
        <dgm:presLayoutVars>
          <dgm:bulletEnabled val="1"/>
        </dgm:presLayoutVars>
      </dgm:prSet>
      <dgm:spPr/>
    </dgm:pt>
    <dgm:pt modelId="{2C39D922-269E-49B3-9A7F-0B22D7FE43E9}" type="pres">
      <dgm:prSet presAssocID="{8BEC4A19-A027-412F-9D01-DD14F9CE176C}" presName="sibTrans" presStyleCnt="0"/>
      <dgm:spPr/>
    </dgm:pt>
    <dgm:pt modelId="{A2291B5B-BF39-4C6B-9BC1-A11AB4283985}" type="pres">
      <dgm:prSet presAssocID="{68F60E07-B348-4D05-880E-BE9CDF69021A}" presName="node" presStyleLbl="node1" presStyleIdx="7" presStyleCnt="8">
        <dgm:presLayoutVars>
          <dgm:bulletEnabled val="1"/>
        </dgm:presLayoutVars>
      </dgm:prSet>
      <dgm:spPr/>
    </dgm:pt>
  </dgm:ptLst>
  <dgm:cxnLst>
    <dgm:cxn modelId="{B430370C-0BBE-42A8-AE4F-1AEBB047B503}" type="presOf" srcId="{2AA6D634-DBEC-4F9F-8652-406F98B8DBD8}" destId="{86A5672D-AD47-4E97-8C7B-1513E0D88194}" srcOrd="0" destOrd="0" presId="urn:microsoft.com/office/officeart/2005/8/layout/default"/>
    <dgm:cxn modelId="{03E5F915-7067-4FEB-810C-D30C33279FCD}" srcId="{2AA6D634-DBEC-4F9F-8652-406F98B8DBD8}" destId="{A1167941-F75E-40D3-BEAC-0902F5554D84}" srcOrd="2" destOrd="0" parTransId="{2F7A2F4B-3957-4A74-A41C-357155CA120B}" sibTransId="{708B6ED0-08ED-4298-AC63-4CE35E16270B}"/>
    <dgm:cxn modelId="{7694C51B-D14F-4CD4-AB7B-C52028F93941}" type="presOf" srcId="{8D9E888D-B2D1-4DAF-86CE-C66CFB910C17}" destId="{E830F8D3-2C9E-4AD7-8E90-305718111B77}" srcOrd="0" destOrd="0" presId="urn:microsoft.com/office/officeart/2005/8/layout/default"/>
    <dgm:cxn modelId="{4F2DFA1C-8707-4617-AD12-C825D689369D}" type="presOf" srcId="{7456698C-4DA9-4069-AD03-5C0265DAA872}" destId="{5A68B565-903B-4C94-BC95-1AC4A3BB06BD}" srcOrd="0" destOrd="0" presId="urn:microsoft.com/office/officeart/2005/8/layout/default"/>
    <dgm:cxn modelId="{3F38063A-2F71-4BB0-93C2-27050BA274DA}" srcId="{2AA6D634-DBEC-4F9F-8652-406F98B8DBD8}" destId="{43EE1F2B-B249-4020-B184-C2B21903F2EA}" srcOrd="1" destOrd="0" parTransId="{A2070D8C-63C7-46E6-AB5B-657DBB597ACE}" sibTransId="{356F0DBD-D5CF-47A2-8DE9-8A0ED53BA02F}"/>
    <dgm:cxn modelId="{70EC2D40-7654-4680-A21A-2AEC48F701D6}" srcId="{2AA6D634-DBEC-4F9F-8652-406F98B8DBD8}" destId="{8D9E888D-B2D1-4DAF-86CE-C66CFB910C17}" srcOrd="0" destOrd="0" parTransId="{4D32D61E-1832-4D40-BD0E-CD5B16F882C3}" sibTransId="{7504DC87-ACEB-4539-BC1A-914574C53204}"/>
    <dgm:cxn modelId="{AB06D749-D5AE-47C1-9507-E342F9B8983D}" srcId="{2AA6D634-DBEC-4F9F-8652-406F98B8DBD8}" destId="{68F60E07-B348-4D05-880E-BE9CDF69021A}" srcOrd="7" destOrd="0" parTransId="{4820226D-12E5-4952-9613-85DE16776A6A}" sibTransId="{0F956EB0-35D3-42B1-B2FD-DFFA83DAF3A3}"/>
    <dgm:cxn modelId="{A10D8B4A-935B-4862-89B4-5A450ABAA8D5}" srcId="{2AA6D634-DBEC-4F9F-8652-406F98B8DBD8}" destId="{01A4C821-B24D-4372-BA29-27EF86803C13}" srcOrd="4" destOrd="0" parTransId="{7B7BBB30-7B75-436B-8947-2ECEF470A062}" sibTransId="{30EB0263-C494-4BDF-9104-53488C95AFE5}"/>
    <dgm:cxn modelId="{0DBD4959-46D9-4B19-B5E3-B17517F5A5B0}" type="presOf" srcId="{E96448C6-DE43-44E5-9D91-1C0A045BD776}" destId="{9A7BFCBE-2739-4BA6-8A03-145FDE3B191A}" srcOrd="0" destOrd="0" presId="urn:microsoft.com/office/officeart/2005/8/layout/default"/>
    <dgm:cxn modelId="{89911B82-8690-4625-8891-72B8E11A7E79}" srcId="{2AA6D634-DBEC-4F9F-8652-406F98B8DBD8}" destId="{30CDA741-8E4D-41BC-BF4F-1DFAB6DE99B9}" srcOrd="6" destOrd="0" parTransId="{3D76041B-7091-4843-A6D1-9D367F7EF715}" sibTransId="{8BEC4A19-A027-412F-9D01-DD14F9CE176C}"/>
    <dgm:cxn modelId="{5C606C8B-C6C2-471C-B6E6-2C9F1A85A21B}" type="presOf" srcId="{30CDA741-8E4D-41BC-BF4F-1DFAB6DE99B9}" destId="{151254AC-8109-4209-A044-09265FAE6908}" srcOrd="0" destOrd="0" presId="urn:microsoft.com/office/officeart/2005/8/layout/default"/>
    <dgm:cxn modelId="{44EE1BA5-980F-465E-BEAD-862956D46879}" type="presOf" srcId="{A1167941-F75E-40D3-BEAC-0902F5554D84}" destId="{FE79A97D-20AB-445B-96F1-342A2C3555A0}" srcOrd="0" destOrd="0" presId="urn:microsoft.com/office/officeart/2005/8/layout/default"/>
    <dgm:cxn modelId="{C0C749A5-391A-41AD-9776-E566392331C6}" type="presOf" srcId="{43EE1F2B-B249-4020-B184-C2B21903F2EA}" destId="{CF764873-F98A-4430-823A-679EE55B8451}" srcOrd="0" destOrd="0" presId="urn:microsoft.com/office/officeart/2005/8/layout/default"/>
    <dgm:cxn modelId="{37F1B1B6-D791-4B24-B31D-94A4075573B2}" srcId="{2AA6D634-DBEC-4F9F-8652-406F98B8DBD8}" destId="{E96448C6-DE43-44E5-9D91-1C0A045BD776}" srcOrd="5" destOrd="0" parTransId="{7D22300F-F576-49BE-8BE4-099F46D3D171}" sibTransId="{11954412-C37C-4336-9B9E-A1234AFA5E33}"/>
    <dgm:cxn modelId="{1B68ABD6-2B8A-40F4-B636-F19BF3B5433E}" srcId="{2AA6D634-DBEC-4F9F-8652-406F98B8DBD8}" destId="{7456698C-4DA9-4069-AD03-5C0265DAA872}" srcOrd="3" destOrd="0" parTransId="{0414C24F-3008-4383-840F-FDA83E1B328B}" sibTransId="{25AA4AD6-2502-4F44-9198-502BD0005CB5}"/>
    <dgm:cxn modelId="{C253F6EC-FAAF-49AC-ACEA-B0365A619876}" type="presOf" srcId="{01A4C821-B24D-4372-BA29-27EF86803C13}" destId="{779A28ED-659C-4251-9AD6-CE7A38B68553}" srcOrd="0" destOrd="0" presId="urn:microsoft.com/office/officeart/2005/8/layout/default"/>
    <dgm:cxn modelId="{8AA5C9FB-2E2B-4CA8-8F9F-045D263EEE1C}" type="presOf" srcId="{68F60E07-B348-4D05-880E-BE9CDF69021A}" destId="{A2291B5B-BF39-4C6B-9BC1-A11AB4283985}" srcOrd="0" destOrd="0" presId="urn:microsoft.com/office/officeart/2005/8/layout/default"/>
    <dgm:cxn modelId="{D7FC7D57-CB98-44CF-90A7-C2AF4EB089EA}" type="presParOf" srcId="{86A5672D-AD47-4E97-8C7B-1513E0D88194}" destId="{E830F8D3-2C9E-4AD7-8E90-305718111B77}" srcOrd="0" destOrd="0" presId="urn:microsoft.com/office/officeart/2005/8/layout/default"/>
    <dgm:cxn modelId="{86705BED-C5F9-449E-BCD0-51D5F26F65BE}" type="presParOf" srcId="{86A5672D-AD47-4E97-8C7B-1513E0D88194}" destId="{22324D55-A9E5-4B53-909A-608BDE1C496B}" srcOrd="1" destOrd="0" presId="urn:microsoft.com/office/officeart/2005/8/layout/default"/>
    <dgm:cxn modelId="{AF28B790-8619-41B0-9755-B081F5268AE1}" type="presParOf" srcId="{86A5672D-AD47-4E97-8C7B-1513E0D88194}" destId="{CF764873-F98A-4430-823A-679EE55B8451}" srcOrd="2" destOrd="0" presId="urn:microsoft.com/office/officeart/2005/8/layout/default"/>
    <dgm:cxn modelId="{AAE08BD3-B7DE-498B-BF8D-F9CA6D6950AB}" type="presParOf" srcId="{86A5672D-AD47-4E97-8C7B-1513E0D88194}" destId="{B663CCC2-F266-4E04-9C01-9D53545EAD8D}" srcOrd="3" destOrd="0" presId="urn:microsoft.com/office/officeart/2005/8/layout/default"/>
    <dgm:cxn modelId="{5EEFBBB1-31A6-4D48-9F5B-74DB801D0A43}" type="presParOf" srcId="{86A5672D-AD47-4E97-8C7B-1513E0D88194}" destId="{FE79A97D-20AB-445B-96F1-342A2C3555A0}" srcOrd="4" destOrd="0" presId="urn:microsoft.com/office/officeart/2005/8/layout/default"/>
    <dgm:cxn modelId="{FD310F76-7569-43AF-8AF0-C83750216DEE}" type="presParOf" srcId="{86A5672D-AD47-4E97-8C7B-1513E0D88194}" destId="{D4E2A20A-857A-4A62-8CC9-11EE4BF2BA1C}" srcOrd="5" destOrd="0" presId="urn:microsoft.com/office/officeart/2005/8/layout/default"/>
    <dgm:cxn modelId="{75F5989D-4092-43BA-8BDA-27BDEC1AF340}" type="presParOf" srcId="{86A5672D-AD47-4E97-8C7B-1513E0D88194}" destId="{5A68B565-903B-4C94-BC95-1AC4A3BB06BD}" srcOrd="6" destOrd="0" presId="urn:microsoft.com/office/officeart/2005/8/layout/default"/>
    <dgm:cxn modelId="{41F3D4CA-9DF9-4250-8783-E87A0B041474}" type="presParOf" srcId="{86A5672D-AD47-4E97-8C7B-1513E0D88194}" destId="{DC7D38BC-664D-45B5-8951-901F1ECA012D}" srcOrd="7" destOrd="0" presId="urn:microsoft.com/office/officeart/2005/8/layout/default"/>
    <dgm:cxn modelId="{63047089-004F-49D8-8BD2-BA7A60DDF257}" type="presParOf" srcId="{86A5672D-AD47-4E97-8C7B-1513E0D88194}" destId="{779A28ED-659C-4251-9AD6-CE7A38B68553}" srcOrd="8" destOrd="0" presId="urn:microsoft.com/office/officeart/2005/8/layout/default"/>
    <dgm:cxn modelId="{349ECF35-3A6C-4E80-B56B-CBA27376E257}" type="presParOf" srcId="{86A5672D-AD47-4E97-8C7B-1513E0D88194}" destId="{C841170D-7A1A-4B20-B575-C24AB8A389F8}" srcOrd="9" destOrd="0" presId="urn:microsoft.com/office/officeart/2005/8/layout/default"/>
    <dgm:cxn modelId="{9ED9B566-B0F6-49E0-BC21-2E74A77E6462}" type="presParOf" srcId="{86A5672D-AD47-4E97-8C7B-1513E0D88194}" destId="{9A7BFCBE-2739-4BA6-8A03-145FDE3B191A}" srcOrd="10" destOrd="0" presId="urn:microsoft.com/office/officeart/2005/8/layout/default"/>
    <dgm:cxn modelId="{7F670B5E-DA56-4047-AA64-69EB6CE21CD8}" type="presParOf" srcId="{86A5672D-AD47-4E97-8C7B-1513E0D88194}" destId="{E522BEDD-8906-45B3-8F7F-E91ADD4A053C}" srcOrd="11" destOrd="0" presId="urn:microsoft.com/office/officeart/2005/8/layout/default"/>
    <dgm:cxn modelId="{935530CD-43FF-4B9D-8534-8250685A9BC1}" type="presParOf" srcId="{86A5672D-AD47-4E97-8C7B-1513E0D88194}" destId="{151254AC-8109-4209-A044-09265FAE6908}" srcOrd="12" destOrd="0" presId="urn:microsoft.com/office/officeart/2005/8/layout/default"/>
    <dgm:cxn modelId="{5034B7F7-EAEF-43F8-B56B-5DA9B453E4C7}" type="presParOf" srcId="{86A5672D-AD47-4E97-8C7B-1513E0D88194}" destId="{2C39D922-269E-49B3-9A7F-0B22D7FE43E9}" srcOrd="13" destOrd="0" presId="urn:microsoft.com/office/officeart/2005/8/layout/default"/>
    <dgm:cxn modelId="{B1E73B26-EB43-445E-B672-E7BD96BBFF1B}" type="presParOf" srcId="{86A5672D-AD47-4E97-8C7B-1513E0D88194}" destId="{A2291B5B-BF39-4C6B-9BC1-A11AB4283985}"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35FA97-1AEA-4D58-A837-6779876AC5B1}">
      <dsp:nvSpPr>
        <dsp:cNvPr id="0" name=""/>
        <dsp:cNvSpPr/>
      </dsp:nvSpPr>
      <dsp:spPr>
        <a:xfrm>
          <a:off x="0" y="41511"/>
          <a:ext cx="5314543" cy="1818179"/>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dirty="0"/>
            <a:t>• In Solihull, we believe that local businesses &amp; employees can play a positive role in preventing Exploitation and human trafficking, which puts children and adults (and your business/place of work) at risk!</a:t>
          </a:r>
          <a:endParaRPr lang="en-US" sz="2100" kern="1200" dirty="0"/>
        </a:p>
      </dsp:txBody>
      <dsp:txXfrm>
        <a:off x="88756" y="130267"/>
        <a:ext cx="5137031" cy="1640667"/>
      </dsp:txXfrm>
    </dsp:sp>
    <dsp:sp modelId="{79A2045D-B45D-419A-BC42-0EAEB20F5790}">
      <dsp:nvSpPr>
        <dsp:cNvPr id="0" name=""/>
        <dsp:cNvSpPr/>
      </dsp:nvSpPr>
      <dsp:spPr>
        <a:xfrm>
          <a:off x="0" y="1920171"/>
          <a:ext cx="5314543" cy="1818179"/>
        </a:xfrm>
        <a:prstGeom prst="roundRect">
          <a:avLst/>
        </a:prstGeom>
        <a:solidFill>
          <a:schemeClr val="accent5">
            <a:hueOff val="-3379271"/>
            <a:satOff val="-8710"/>
            <a:lumOff val="-5883"/>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dirty="0"/>
            <a:t>• Your business can specifically form a crucial part of the fight against these issues and be the eyes and ears of the community, providing potentially important information to authorities.</a:t>
          </a:r>
          <a:endParaRPr lang="en-US" sz="2100" kern="1200" dirty="0"/>
        </a:p>
      </dsp:txBody>
      <dsp:txXfrm>
        <a:off x="88756" y="2008927"/>
        <a:ext cx="5137031" cy="1640667"/>
      </dsp:txXfrm>
    </dsp:sp>
    <dsp:sp modelId="{C625403F-7A48-468C-961A-9119858F62E7}">
      <dsp:nvSpPr>
        <dsp:cNvPr id="0" name=""/>
        <dsp:cNvSpPr/>
      </dsp:nvSpPr>
      <dsp:spPr>
        <a:xfrm>
          <a:off x="0" y="3798830"/>
          <a:ext cx="5314543" cy="1818179"/>
        </a:xfrm>
        <a:prstGeom prst="roundRect">
          <a:avLst/>
        </a:prstGeom>
        <a:solidFill>
          <a:schemeClr val="accent5">
            <a:hueOff val="-6758543"/>
            <a:satOff val="-17419"/>
            <a:lumOff val="-1176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dirty="0"/>
            <a:t>• By working together we can play a positive role in protecting children, vulnerable adults and local businesses.</a:t>
          </a:r>
          <a:endParaRPr lang="en-US" sz="2100" kern="1200" dirty="0"/>
        </a:p>
      </dsp:txBody>
      <dsp:txXfrm>
        <a:off x="88756" y="3887586"/>
        <a:ext cx="5137031" cy="16406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11DDBF-63D3-4E38-A455-B6E3DCC66D21}">
      <dsp:nvSpPr>
        <dsp:cNvPr id="0" name=""/>
        <dsp:cNvSpPr/>
      </dsp:nvSpPr>
      <dsp:spPr>
        <a:xfrm>
          <a:off x="678391" y="0"/>
          <a:ext cx="1394349" cy="1394349"/>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6736" tIns="16510" rIns="76736" bIns="16510" numCol="1" spcCol="1270" anchor="ctr" anchorCtr="0">
          <a:noAutofit/>
        </a:bodyPr>
        <a:lstStyle/>
        <a:p>
          <a:pPr marL="0" lvl="0" indent="0" algn="ctr" defTabSz="577850">
            <a:lnSpc>
              <a:spcPct val="90000"/>
            </a:lnSpc>
            <a:spcBef>
              <a:spcPct val="0"/>
            </a:spcBef>
            <a:spcAft>
              <a:spcPct val="35000"/>
            </a:spcAft>
            <a:buNone/>
          </a:pPr>
          <a:r>
            <a:rPr lang="en-GB" sz="1300" kern="1200" dirty="0"/>
            <a:t>Sexual Exploitation</a:t>
          </a:r>
        </a:p>
      </dsp:txBody>
      <dsp:txXfrm>
        <a:off x="882589" y="204198"/>
        <a:ext cx="985953" cy="985953"/>
      </dsp:txXfrm>
    </dsp:sp>
    <dsp:sp modelId="{E7BBC70A-A65A-4C7C-9EEF-3B219E5D941B}">
      <dsp:nvSpPr>
        <dsp:cNvPr id="0" name=""/>
        <dsp:cNvSpPr/>
      </dsp:nvSpPr>
      <dsp:spPr>
        <a:xfrm>
          <a:off x="1951154" y="538"/>
          <a:ext cx="1394349" cy="1394349"/>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6736" tIns="16510" rIns="76736" bIns="16510" numCol="1" spcCol="1270" anchor="ctr" anchorCtr="0">
          <a:noAutofit/>
        </a:bodyPr>
        <a:lstStyle/>
        <a:p>
          <a:pPr marL="0" lvl="0" indent="0" algn="ctr" defTabSz="577850">
            <a:lnSpc>
              <a:spcPct val="90000"/>
            </a:lnSpc>
            <a:spcBef>
              <a:spcPct val="0"/>
            </a:spcBef>
            <a:spcAft>
              <a:spcPct val="35000"/>
            </a:spcAft>
            <a:buNone/>
          </a:pPr>
          <a:r>
            <a:rPr lang="en-GB" sz="1300" kern="1200" dirty="0"/>
            <a:t>Criminal Exploitation</a:t>
          </a:r>
        </a:p>
      </dsp:txBody>
      <dsp:txXfrm>
        <a:off x="2155352" y="204736"/>
        <a:ext cx="985953" cy="985953"/>
      </dsp:txXfrm>
    </dsp:sp>
    <dsp:sp modelId="{4DE7699C-4296-415F-9098-2F82F6B291D0}">
      <dsp:nvSpPr>
        <dsp:cNvPr id="0" name=""/>
        <dsp:cNvSpPr/>
      </dsp:nvSpPr>
      <dsp:spPr>
        <a:xfrm>
          <a:off x="4456187" y="0"/>
          <a:ext cx="1394349" cy="1394349"/>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6736" tIns="16510" rIns="76736" bIns="16510" numCol="1" spcCol="1270" anchor="ctr" anchorCtr="0">
          <a:noAutofit/>
        </a:bodyPr>
        <a:lstStyle/>
        <a:p>
          <a:pPr marL="0" lvl="0" indent="0" algn="ctr" defTabSz="577850">
            <a:lnSpc>
              <a:spcPct val="90000"/>
            </a:lnSpc>
            <a:spcBef>
              <a:spcPct val="0"/>
            </a:spcBef>
            <a:spcAft>
              <a:spcPct val="35000"/>
            </a:spcAft>
            <a:buNone/>
          </a:pPr>
          <a:r>
            <a:rPr lang="en-GB" sz="1300" kern="1200" dirty="0"/>
            <a:t>Modern Slavery</a:t>
          </a:r>
        </a:p>
      </dsp:txBody>
      <dsp:txXfrm>
        <a:off x="4660385" y="204198"/>
        <a:ext cx="985953" cy="985953"/>
      </dsp:txXfrm>
    </dsp:sp>
    <dsp:sp modelId="{77156609-6D53-4DD9-9E3F-8C2F5DAA6596}">
      <dsp:nvSpPr>
        <dsp:cNvPr id="0" name=""/>
        <dsp:cNvSpPr/>
      </dsp:nvSpPr>
      <dsp:spPr>
        <a:xfrm>
          <a:off x="3208620" y="1076"/>
          <a:ext cx="1394349" cy="1394349"/>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6736" tIns="16510" rIns="76736" bIns="16510" numCol="1" spcCol="1270" anchor="ctr" anchorCtr="0">
          <a:noAutofit/>
        </a:bodyPr>
        <a:lstStyle/>
        <a:p>
          <a:pPr marL="0" lvl="0" indent="0" algn="ctr" defTabSz="577850">
            <a:lnSpc>
              <a:spcPct val="90000"/>
            </a:lnSpc>
            <a:spcBef>
              <a:spcPct val="0"/>
            </a:spcBef>
            <a:spcAft>
              <a:spcPct val="35000"/>
            </a:spcAft>
            <a:buNone/>
          </a:pPr>
          <a:r>
            <a:rPr lang="en-GB" sz="1300" kern="1200" dirty="0"/>
            <a:t>Trafficking</a:t>
          </a:r>
        </a:p>
      </dsp:txBody>
      <dsp:txXfrm>
        <a:off x="3412818" y="205274"/>
        <a:ext cx="985953" cy="9859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870E40-823B-49FA-ABEA-D2769DFA1791}">
      <dsp:nvSpPr>
        <dsp:cNvPr id="0" name=""/>
        <dsp:cNvSpPr/>
      </dsp:nvSpPr>
      <dsp:spPr>
        <a:xfrm>
          <a:off x="0" y="81411"/>
          <a:ext cx="10515600" cy="9931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dirty="0"/>
            <a:t>People who are exploited are also vulnerable to human trafficking. </a:t>
          </a:r>
          <a:endParaRPr lang="en-US" sz="2500" kern="1200" dirty="0"/>
        </a:p>
      </dsp:txBody>
      <dsp:txXfrm>
        <a:off x="48481" y="129892"/>
        <a:ext cx="10418638" cy="896166"/>
      </dsp:txXfrm>
    </dsp:sp>
    <dsp:sp modelId="{F39B0462-726F-4C80-B715-7FAA6AAF775A}">
      <dsp:nvSpPr>
        <dsp:cNvPr id="0" name=""/>
        <dsp:cNvSpPr/>
      </dsp:nvSpPr>
      <dsp:spPr>
        <a:xfrm>
          <a:off x="0" y="1146540"/>
          <a:ext cx="10515600" cy="9931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a:t>Human trafficking can involve recruiting, transporting, transferring, harbouring or receiving a person for the purpose of exploitation or abuse. </a:t>
          </a:r>
          <a:endParaRPr lang="en-US" sz="2500" kern="1200"/>
        </a:p>
      </dsp:txBody>
      <dsp:txXfrm>
        <a:off x="48481" y="1195021"/>
        <a:ext cx="10418638" cy="896166"/>
      </dsp:txXfrm>
    </dsp:sp>
    <dsp:sp modelId="{737564C0-BE97-4053-AA4E-D732B22D3EC2}">
      <dsp:nvSpPr>
        <dsp:cNvPr id="0" name=""/>
        <dsp:cNvSpPr/>
      </dsp:nvSpPr>
      <dsp:spPr>
        <a:xfrm>
          <a:off x="0" y="2211669"/>
          <a:ext cx="10515600" cy="9931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a:t>Trafficking within the UK is an offence irrespective of distance travelled and can be applied to movements within the same street.</a:t>
          </a:r>
          <a:endParaRPr lang="en-US" sz="2500" kern="1200"/>
        </a:p>
      </dsp:txBody>
      <dsp:txXfrm>
        <a:off x="48481" y="2260150"/>
        <a:ext cx="10418638" cy="896166"/>
      </dsp:txXfrm>
    </dsp:sp>
    <dsp:sp modelId="{AA36EC0F-310C-491D-B101-6789BA39E1CE}">
      <dsp:nvSpPr>
        <dsp:cNvPr id="0" name=""/>
        <dsp:cNvSpPr/>
      </dsp:nvSpPr>
      <dsp:spPr>
        <a:xfrm>
          <a:off x="0" y="3276797"/>
          <a:ext cx="10515600" cy="9931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dirty="0"/>
            <a:t>Human Trafficking is an offence under the Modern Slavery Act 2015.</a:t>
          </a:r>
          <a:endParaRPr lang="en-US" sz="2500" kern="1200" dirty="0"/>
        </a:p>
      </dsp:txBody>
      <dsp:txXfrm>
        <a:off x="48481" y="3325278"/>
        <a:ext cx="10418638" cy="8961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1E813C-0B12-4FE3-BDA2-FB85B54F9997}">
      <dsp:nvSpPr>
        <dsp:cNvPr id="0" name=""/>
        <dsp:cNvSpPr/>
      </dsp:nvSpPr>
      <dsp:spPr>
        <a:xfrm>
          <a:off x="0" y="0"/>
          <a:ext cx="626364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5C828E9-F2AC-474D-B92A-6DDDE121CFF6}">
      <dsp:nvSpPr>
        <dsp:cNvPr id="0" name=""/>
        <dsp:cNvSpPr/>
      </dsp:nvSpPr>
      <dsp:spPr>
        <a:xfrm>
          <a:off x="0" y="0"/>
          <a:ext cx="6263640"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This can mean:</a:t>
          </a:r>
          <a:endParaRPr lang="en-US" sz="2700" kern="1200"/>
        </a:p>
      </dsp:txBody>
      <dsp:txXfrm>
        <a:off x="0" y="0"/>
        <a:ext cx="6263640" cy="1376171"/>
      </dsp:txXfrm>
    </dsp:sp>
    <dsp:sp modelId="{BF186461-B82E-4986-A785-8DF8EC9168E2}">
      <dsp:nvSpPr>
        <dsp:cNvPr id="0" name=""/>
        <dsp:cNvSpPr/>
      </dsp:nvSpPr>
      <dsp:spPr>
        <a:xfrm>
          <a:off x="0" y="1376171"/>
          <a:ext cx="6263640"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5AA7B22-9646-498C-A9A3-6DEA99DD651A}">
      <dsp:nvSpPr>
        <dsp:cNvPr id="0" name=""/>
        <dsp:cNvSpPr/>
      </dsp:nvSpPr>
      <dsp:spPr>
        <a:xfrm>
          <a:off x="0" y="1376171"/>
          <a:ext cx="6263640"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They may look to gain employment in places where they can groom </a:t>
          </a:r>
          <a:endParaRPr lang="en-US" sz="2700" kern="1200"/>
        </a:p>
      </dsp:txBody>
      <dsp:txXfrm>
        <a:off x="0" y="1376171"/>
        <a:ext cx="6263640" cy="1376171"/>
      </dsp:txXfrm>
    </dsp:sp>
    <dsp:sp modelId="{E5092287-F1AC-4B48-8DB8-5F11B350AE68}">
      <dsp:nvSpPr>
        <dsp:cNvPr id="0" name=""/>
        <dsp:cNvSpPr/>
      </dsp:nvSpPr>
      <dsp:spPr>
        <a:xfrm>
          <a:off x="0" y="2752343"/>
          <a:ext cx="6263640"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A3814D-6A53-4A98-A5EE-20D96618B852}">
      <dsp:nvSpPr>
        <dsp:cNvPr id="0" name=""/>
        <dsp:cNvSpPr/>
      </dsp:nvSpPr>
      <dsp:spPr>
        <a:xfrm>
          <a:off x="0" y="2752343"/>
          <a:ext cx="6263640"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They may look to groom employees in places where they wish to target </a:t>
          </a:r>
          <a:endParaRPr lang="en-US" sz="2700" kern="1200"/>
        </a:p>
      </dsp:txBody>
      <dsp:txXfrm>
        <a:off x="0" y="2752343"/>
        <a:ext cx="6263640" cy="1376171"/>
      </dsp:txXfrm>
    </dsp:sp>
    <dsp:sp modelId="{58528B25-17E3-4946-B1FC-2C7BC6E37BA4}">
      <dsp:nvSpPr>
        <dsp:cNvPr id="0" name=""/>
        <dsp:cNvSpPr/>
      </dsp:nvSpPr>
      <dsp:spPr>
        <a:xfrm>
          <a:off x="0" y="4128515"/>
          <a:ext cx="6263640"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3D1214-5CDA-4B7B-8CE4-2DC7EE0377E8}">
      <dsp:nvSpPr>
        <dsp:cNvPr id="0" name=""/>
        <dsp:cNvSpPr/>
      </dsp:nvSpPr>
      <dsp:spPr>
        <a:xfrm>
          <a:off x="0" y="4128515"/>
          <a:ext cx="6263640"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They will appear to be able to provide credible responses for their actions to people in places they are targeting </a:t>
          </a:r>
          <a:endParaRPr lang="en-US" sz="2700" kern="1200"/>
        </a:p>
      </dsp:txBody>
      <dsp:txXfrm>
        <a:off x="0" y="4128515"/>
        <a:ext cx="6263640" cy="137617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30F8D3-2C9E-4AD7-8E90-305718111B77}">
      <dsp:nvSpPr>
        <dsp:cNvPr id="0" name=""/>
        <dsp:cNvSpPr/>
      </dsp:nvSpPr>
      <dsp:spPr>
        <a:xfrm>
          <a:off x="3080" y="587032"/>
          <a:ext cx="2444055" cy="1466433"/>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dirty="0"/>
            <a:t> Sexual Offences </a:t>
          </a:r>
          <a:endParaRPr lang="en-US" sz="2900" kern="1200" dirty="0"/>
        </a:p>
      </dsp:txBody>
      <dsp:txXfrm>
        <a:off x="3080" y="587032"/>
        <a:ext cx="2444055" cy="1466433"/>
      </dsp:txXfrm>
    </dsp:sp>
    <dsp:sp modelId="{CF764873-F98A-4430-823A-679EE55B8451}">
      <dsp:nvSpPr>
        <dsp:cNvPr id="0" name=""/>
        <dsp:cNvSpPr/>
      </dsp:nvSpPr>
      <dsp:spPr>
        <a:xfrm>
          <a:off x="2691541" y="587032"/>
          <a:ext cx="2444055" cy="1466433"/>
        </a:xfrm>
        <a:prstGeom prst="rect">
          <a:avLst/>
        </a:prstGeom>
        <a:gradFill rotWithShape="0">
          <a:gsLst>
            <a:gs pos="0">
              <a:schemeClr val="accent5">
                <a:hueOff val="-965506"/>
                <a:satOff val="-2488"/>
                <a:lumOff val="-1681"/>
                <a:alphaOff val="0"/>
                <a:satMod val="103000"/>
                <a:lumMod val="102000"/>
                <a:tint val="94000"/>
              </a:schemeClr>
            </a:gs>
            <a:gs pos="50000">
              <a:schemeClr val="accent5">
                <a:hueOff val="-965506"/>
                <a:satOff val="-2488"/>
                <a:lumOff val="-1681"/>
                <a:alphaOff val="0"/>
                <a:satMod val="110000"/>
                <a:lumMod val="100000"/>
                <a:shade val="100000"/>
              </a:schemeClr>
            </a:gs>
            <a:gs pos="100000">
              <a:schemeClr val="accent5">
                <a:hueOff val="-965506"/>
                <a:satOff val="-2488"/>
                <a:lumOff val="-168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dirty="0"/>
            <a:t> </a:t>
          </a:r>
          <a:r>
            <a:rPr lang="en-GB" sz="2900" b="0" i="0" kern="1200" dirty="0"/>
            <a:t>Misuse of Drugs </a:t>
          </a:r>
          <a:endParaRPr lang="en-US" sz="2900" kern="1200" dirty="0"/>
        </a:p>
      </dsp:txBody>
      <dsp:txXfrm>
        <a:off x="2691541" y="587032"/>
        <a:ext cx="2444055" cy="1466433"/>
      </dsp:txXfrm>
    </dsp:sp>
    <dsp:sp modelId="{FE79A97D-20AB-445B-96F1-342A2C3555A0}">
      <dsp:nvSpPr>
        <dsp:cNvPr id="0" name=""/>
        <dsp:cNvSpPr/>
      </dsp:nvSpPr>
      <dsp:spPr>
        <a:xfrm>
          <a:off x="5380002" y="587032"/>
          <a:ext cx="2444055" cy="1466433"/>
        </a:xfrm>
        <a:prstGeom prst="rect">
          <a:avLst/>
        </a:prstGeom>
        <a:gradFill rotWithShape="0">
          <a:gsLst>
            <a:gs pos="0">
              <a:schemeClr val="accent5">
                <a:hueOff val="-1931012"/>
                <a:satOff val="-4977"/>
                <a:lumOff val="-3361"/>
                <a:alphaOff val="0"/>
                <a:satMod val="103000"/>
                <a:lumMod val="102000"/>
                <a:tint val="94000"/>
              </a:schemeClr>
            </a:gs>
            <a:gs pos="50000">
              <a:schemeClr val="accent5">
                <a:hueOff val="-1931012"/>
                <a:satOff val="-4977"/>
                <a:lumOff val="-3361"/>
                <a:alphaOff val="0"/>
                <a:satMod val="110000"/>
                <a:lumMod val="100000"/>
                <a:shade val="100000"/>
              </a:schemeClr>
            </a:gs>
            <a:gs pos="100000">
              <a:schemeClr val="accent5">
                <a:hueOff val="-1931012"/>
                <a:satOff val="-4977"/>
                <a:lumOff val="-336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b="0" i="0" kern="1200" dirty="0"/>
            <a:t>Offensive Weapons</a:t>
          </a:r>
          <a:endParaRPr lang="en-US" sz="2900" kern="1200" dirty="0"/>
        </a:p>
      </dsp:txBody>
      <dsp:txXfrm>
        <a:off x="5380002" y="587032"/>
        <a:ext cx="2444055" cy="1466433"/>
      </dsp:txXfrm>
    </dsp:sp>
    <dsp:sp modelId="{5A68B565-903B-4C94-BC95-1AC4A3BB06BD}">
      <dsp:nvSpPr>
        <dsp:cNvPr id="0" name=""/>
        <dsp:cNvSpPr/>
      </dsp:nvSpPr>
      <dsp:spPr>
        <a:xfrm>
          <a:off x="8068463" y="587032"/>
          <a:ext cx="2444055" cy="1466433"/>
        </a:xfrm>
        <a:prstGeom prst="rect">
          <a:avLst/>
        </a:prstGeom>
        <a:gradFill rotWithShape="0">
          <a:gsLst>
            <a:gs pos="0">
              <a:schemeClr val="accent5">
                <a:hueOff val="-2896518"/>
                <a:satOff val="-7465"/>
                <a:lumOff val="-5042"/>
                <a:alphaOff val="0"/>
                <a:satMod val="103000"/>
                <a:lumMod val="102000"/>
                <a:tint val="94000"/>
              </a:schemeClr>
            </a:gs>
            <a:gs pos="50000">
              <a:schemeClr val="accent5">
                <a:hueOff val="-2896518"/>
                <a:satOff val="-7465"/>
                <a:lumOff val="-5042"/>
                <a:alphaOff val="0"/>
                <a:satMod val="110000"/>
                <a:lumMod val="100000"/>
                <a:shade val="100000"/>
              </a:schemeClr>
            </a:gs>
            <a:gs pos="100000">
              <a:schemeClr val="accent5">
                <a:hueOff val="-2896518"/>
                <a:satOff val="-7465"/>
                <a:lumOff val="-504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a:t>Child Abduction </a:t>
          </a:r>
          <a:endParaRPr lang="en-US" sz="2900" kern="1200"/>
        </a:p>
      </dsp:txBody>
      <dsp:txXfrm>
        <a:off x="8068463" y="587032"/>
        <a:ext cx="2444055" cy="1466433"/>
      </dsp:txXfrm>
    </dsp:sp>
    <dsp:sp modelId="{779A28ED-659C-4251-9AD6-CE7A38B68553}">
      <dsp:nvSpPr>
        <dsp:cNvPr id="0" name=""/>
        <dsp:cNvSpPr/>
      </dsp:nvSpPr>
      <dsp:spPr>
        <a:xfrm>
          <a:off x="3080" y="2297871"/>
          <a:ext cx="2444055" cy="1466433"/>
        </a:xfrm>
        <a:prstGeom prst="rect">
          <a:avLst/>
        </a:prstGeom>
        <a:gradFill rotWithShape="0">
          <a:gsLst>
            <a:gs pos="0">
              <a:schemeClr val="accent5">
                <a:hueOff val="-3862025"/>
                <a:satOff val="-9954"/>
                <a:lumOff val="-6723"/>
                <a:alphaOff val="0"/>
                <a:satMod val="103000"/>
                <a:lumMod val="102000"/>
                <a:tint val="94000"/>
              </a:schemeClr>
            </a:gs>
            <a:gs pos="50000">
              <a:schemeClr val="accent5">
                <a:hueOff val="-3862025"/>
                <a:satOff val="-9954"/>
                <a:lumOff val="-6723"/>
                <a:alphaOff val="0"/>
                <a:satMod val="110000"/>
                <a:lumMod val="100000"/>
                <a:shade val="100000"/>
              </a:schemeClr>
            </a:gs>
            <a:gs pos="100000">
              <a:schemeClr val="accent5">
                <a:hueOff val="-3862025"/>
                <a:satOff val="-9954"/>
                <a:lumOff val="-672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a:t>Modern Day Slavery and Trafficking</a:t>
          </a:r>
          <a:endParaRPr lang="en-US" sz="2900" kern="1200"/>
        </a:p>
      </dsp:txBody>
      <dsp:txXfrm>
        <a:off x="3080" y="2297871"/>
        <a:ext cx="2444055" cy="1466433"/>
      </dsp:txXfrm>
    </dsp:sp>
    <dsp:sp modelId="{9A7BFCBE-2739-4BA6-8A03-145FDE3B191A}">
      <dsp:nvSpPr>
        <dsp:cNvPr id="0" name=""/>
        <dsp:cNvSpPr/>
      </dsp:nvSpPr>
      <dsp:spPr>
        <a:xfrm>
          <a:off x="2691541" y="2297871"/>
          <a:ext cx="2444055" cy="1466433"/>
        </a:xfrm>
        <a:prstGeom prst="rect">
          <a:avLst/>
        </a:prstGeom>
        <a:gradFill rotWithShape="0">
          <a:gsLst>
            <a:gs pos="0">
              <a:schemeClr val="accent5">
                <a:hueOff val="-4827531"/>
                <a:satOff val="-12442"/>
                <a:lumOff val="-8404"/>
                <a:alphaOff val="0"/>
                <a:satMod val="103000"/>
                <a:lumMod val="102000"/>
                <a:tint val="94000"/>
              </a:schemeClr>
            </a:gs>
            <a:gs pos="50000">
              <a:schemeClr val="accent5">
                <a:hueOff val="-4827531"/>
                <a:satOff val="-12442"/>
                <a:lumOff val="-8404"/>
                <a:alphaOff val="0"/>
                <a:satMod val="110000"/>
                <a:lumMod val="100000"/>
                <a:shade val="100000"/>
              </a:schemeClr>
            </a:gs>
            <a:gs pos="100000">
              <a:schemeClr val="accent5">
                <a:hueOff val="-4827531"/>
                <a:satOff val="-12442"/>
                <a:lumOff val="-840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GDPR/ Information Sharing</a:t>
          </a:r>
        </a:p>
      </dsp:txBody>
      <dsp:txXfrm>
        <a:off x="2691541" y="2297871"/>
        <a:ext cx="2444055" cy="1466433"/>
      </dsp:txXfrm>
    </dsp:sp>
    <dsp:sp modelId="{151254AC-8109-4209-A044-09265FAE6908}">
      <dsp:nvSpPr>
        <dsp:cNvPr id="0" name=""/>
        <dsp:cNvSpPr/>
      </dsp:nvSpPr>
      <dsp:spPr>
        <a:xfrm>
          <a:off x="5380002" y="2297871"/>
          <a:ext cx="2444055" cy="1466433"/>
        </a:xfrm>
        <a:prstGeom prst="rect">
          <a:avLst/>
        </a:prstGeom>
        <a:gradFill rotWithShape="0">
          <a:gsLst>
            <a:gs pos="0">
              <a:schemeClr val="accent5">
                <a:hueOff val="-5793037"/>
                <a:satOff val="-14931"/>
                <a:lumOff val="-10084"/>
                <a:alphaOff val="0"/>
                <a:satMod val="103000"/>
                <a:lumMod val="102000"/>
                <a:tint val="94000"/>
              </a:schemeClr>
            </a:gs>
            <a:gs pos="50000">
              <a:schemeClr val="accent5">
                <a:hueOff val="-5793037"/>
                <a:satOff val="-14931"/>
                <a:lumOff val="-10084"/>
                <a:alphaOff val="0"/>
                <a:satMod val="110000"/>
                <a:lumMod val="100000"/>
                <a:shade val="100000"/>
              </a:schemeClr>
            </a:gs>
            <a:gs pos="100000">
              <a:schemeClr val="accent5">
                <a:hueOff val="-5793037"/>
                <a:satOff val="-14931"/>
                <a:lumOff val="-1008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a:t>Licensing</a:t>
          </a:r>
          <a:endParaRPr lang="en-US" sz="2900" kern="1200"/>
        </a:p>
      </dsp:txBody>
      <dsp:txXfrm>
        <a:off x="5380002" y="2297871"/>
        <a:ext cx="2444055" cy="1466433"/>
      </dsp:txXfrm>
    </dsp:sp>
    <dsp:sp modelId="{A2291B5B-BF39-4C6B-9BC1-A11AB4283985}">
      <dsp:nvSpPr>
        <dsp:cNvPr id="0" name=""/>
        <dsp:cNvSpPr/>
      </dsp:nvSpPr>
      <dsp:spPr>
        <a:xfrm>
          <a:off x="8068463" y="2297871"/>
          <a:ext cx="2444055" cy="1466433"/>
        </a:xfrm>
        <a:prstGeom prst="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a:t>Health and Safety</a:t>
          </a:r>
          <a:endParaRPr lang="en-US" sz="2900" kern="1200"/>
        </a:p>
      </dsp:txBody>
      <dsp:txXfrm>
        <a:off x="8068463" y="2297871"/>
        <a:ext cx="2444055" cy="146643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7245C7-9DE4-45C0-93A4-EE9DCE701AA8}" type="datetimeFigureOut">
              <a:rPr lang="en-GB" smtClean="0"/>
              <a:t>20/01/2022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5415DB-6B2B-4771-852B-68076260D7CD}" type="slidenum">
              <a:rPr lang="en-GB" smtClean="0"/>
              <a:t>‹#›</a:t>
            </a:fld>
            <a:endParaRPr lang="en-GB"/>
          </a:p>
        </p:txBody>
      </p:sp>
    </p:spTree>
    <p:extLst>
      <p:ext uri="{BB962C8B-B14F-4D97-AF65-F5344CB8AC3E}">
        <p14:creationId xmlns:p14="http://schemas.microsoft.com/office/powerpoint/2010/main" val="1799611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you introduce this training it is wise to make people aware that they may find this quite emotive, and that on hearing the information it may bring things to their attention; things that may have happened to them or people they know. </a:t>
            </a:r>
          </a:p>
          <a:p>
            <a:r>
              <a:rPr lang="en-GB" dirty="0"/>
              <a:t>It’s wise to let people know that they can leave the training if they need to, and who they can speak with if they have any concerns; this may be their manager, an experienced colleague, employee assist services, or they may wish to call the local services listed on the power point. </a:t>
            </a:r>
          </a:p>
        </p:txBody>
      </p:sp>
      <p:sp>
        <p:nvSpPr>
          <p:cNvPr id="4" name="Slide Number Placeholder 3"/>
          <p:cNvSpPr>
            <a:spLocks noGrp="1"/>
          </p:cNvSpPr>
          <p:nvPr>
            <p:ph type="sldNum" sz="quarter" idx="5"/>
          </p:nvPr>
        </p:nvSpPr>
        <p:spPr/>
        <p:txBody>
          <a:bodyPr/>
          <a:lstStyle/>
          <a:p>
            <a:fld id="{475415DB-6B2B-4771-852B-68076260D7CD}" type="slidenum">
              <a:rPr lang="en-GB" smtClean="0"/>
              <a:t>1</a:t>
            </a:fld>
            <a:endParaRPr lang="en-GB"/>
          </a:p>
        </p:txBody>
      </p:sp>
    </p:spTree>
    <p:extLst>
      <p:ext uri="{BB962C8B-B14F-4D97-AF65-F5344CB8AC3E}">
        <p14:creationId xmlns:p14="http://schemas.microsoft.com/office/powerpoint/2010/main" val="22861623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is everyone's responsibility to say something if you see something, we want Solihull to be a safe place for everyone, but that can only happen if everyone works together to make it happen. </a:t>
            </a:r>
          </a:p>
          <a:p>
            <a:r>
              <a:rPr lang="en-GB" dirty="0"/>
              <a:t>The websites on this page provide further information and support.  </a:t>
            </a:r>
          </a:p>
        </p:txBody>
      </p:sp>
      <p:sp>
        <p:nvSpPr>
          <p:cNvPr id="4" name="Slide Number Placeholder 3"/>
          <p:cNvSpPr>
            <a:spLocks noGrp="1"/>
          </p:cNvSpPr>
          <p:nvPr>
            <p:ph type="sldNum" sz="quarter" idx="5"/>
          </p:nvPr>
        </p:nvSpPr>
        <p:spPr/>
        <p:txBody>
          <a:bodyPr/>
          <a:lstStyle/>
          <a:p>
            <a:fld id="{475415DB-6B2B-4771-852B-68076260D7CD}" type="slidenum">
              <a:rPr lang="en-GB" smtClean="0"/>
              <a:t>10</a:t>
            </a:fld>
            <a:endParaRPr lang="en-GB"/>
          </a:p>
        </p:txBody>
      </p:sp>
    </p:spTree>
    <p:extLst>
      <p:ext uri="{BB962C8B-B14F-4D97-AF65-F5344CB8AC3E}">
        <p14:creationId xmlns:p14="http://schemas.microsoft.com/office/powerpoint/2010/main" val="1752538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5415DB-6B2B-4771-852B-68076260D7CD}" type="slidenum">
              <a:rPr lang="en-GB" smtClean="0"/>
              <a:t>2</a:t>
            </a:fld>
            <a:endParaRPr lang="en-GB"/>
          </a:p>
        </p:txBody>
      </p:sp>
    </p:spTree>
    <p:extLst>
      <p:ext uri="{BB962C8B-B14F-4D97-AF65-F5344CB8AC3E}">
        <p14:creationId xmlns:p14="http://schemas.microsoft.com/office/powerpoint/2010/main" val="1750038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sz="1200" dirty="0"/>
              <a:t>Sexual exploitation is sexual abuse. It happens when a child(under 18) or an adult is encouraged, or forced, to take part in sexual activity in exchange for something.</a:t>
            </a:r>
          </a:p>
          <a:p>
            <a:pPr fontAlgn="base"/>
            <a:r>
              <a:rPr lang="en-GB" sz="1200" dirty="0"/>
              <a:t>The reward might be presents, money, alcohol, or simply emotional attention.</a:t>
            </a:r>
          </a:p>
          <a:p>
            <a:pPr fontAlgn="base"/>
            <a:r>
              <a:rPr lang="en-GB" sz="1200" dirty="0"/>
              <a:t>It can happen to any child or person.</a:t>
            </a:r>
          </a:p>
          <a:p>
            <a:pPr fontAlgn="base"/>
            <a:r>
              <a:rPr lang="en-GB" sz="1200" dirty="0"/>
              <a:t>It might seem like a normal friendship or relationship to begin with.</a:t>
            </a:r>
          </a:p>
          <a:p>
            <a:pPr fontAlgn="base"/>
            <a:r>
              <a:rPr lang="en-GB" sz="1200" dirty="0"/>
              <a:t>It can happen online or offline, and without the child/ person being aware of it.</a:t>
            </a:r>
          </a:p>
          <a:p>
            <a:pPr fontAlgn="base"/>
            <a:endParaRPr lang="en-GB" sz="1200" dirty="0"/>
          </a:p>
          <a:p>
            <a:r>
              <a:rPr lang="en-GB" sz="1200" dirty="0"/>
              <a:t>Criminal exploitation happens when victims are being forced into activities such as, shoplifting and pickpocketing, cannabis cultivation, drug dealing and financial exploitation.</a:t>
            </a:r>
          </a:p>
          <a:p>
            <a:r>
              <a:rPr lang="en-GB" sz="1200" dirty="0"/>
              <a:t>Those being exploited are often under the control of highly organised criminals, although they may not realise this</a:t>
            </a:r>
          </a:p>
          <a:p>
            <a:r>
              <a:rPr lang="en-GB" sz="1200" dirty="0"/>
              <a:t>Criminal exploitation activity is sometimes referred to as ‘county lines’ a term used to describe gangs and organised criminal networks involved in exporting illegal drugs into areas within the UK, using dedicated mobile phone lines or other form of “deal line”.  If you have access to </a:t>
            </a:r>
            <a:r>
              <a:rPr lang="en-GB" sz="1200" dirty="0" err="1"/>
              <a:t>WiFi</a:t>
            </a:r>
            <a:r>
              <a:rPr lang="en-GB" sz="1200" dirty="0"/>
              <a:t> you may wish to show this video clip- https://www.youtube.com/watch?v=DdYq2dhQ3qc </a:t>
            </a:r>
          </a:p>
          <a:p>
            <a:r>
              <a:rPr lang="en-GB" sz="1200" dirty="0"/>
              <a:t>They are likely to exploit children and vulnerable adults to move and store the drugs and money and they will often use coercion, intimidation, violence (including sexual violence) and weapons</a:t>
            </a:r>
          </a:p>
          <a:p>
            <a:pPr fontAlgn="base"/>
            <a:endParaRPr lang="en-GB" sz="1200" dirty="0"/>
          </a:p>
          <a:p>
            <a:r>
              <a:rPr lang="en-GB" dirty="0"/>
              <a:t>These are both examples of Modern Slavery and crimes under the Modern Slavery Act 2015</a:t>
            </a:r>
          </a:p>
        </p:txBody>
      </p:sp>
      <p:sp>
        <p:nvSpPr>
          <p:cNvPr id="4" name="Slide Number Placeholder 3"/>
          <p:cNvSpPr>
            <a:spLocks noGrp="1"/>
          </p:cNvSpPr>
          <p:nvPr>
            <p:ph type="sldNum" sz="quarter" idx="5"/>
          </p:nvPr>
        </p:nvSpPr>
        <p:spPr/>
        <p:txBody>
          <a:bodyPr/>
          <a:lstStyle/>
          <a:p>
            <a:fld id="{475415DB-6B2B-4771-852B-68076260D7CD}" type="slidenum">
              <a:rPr lang="en-GB" smtClean="0"/>
              <a:t>3</a:t>
            </a:fld>
            <a:endParaRPr lang="en-GB"/>
          </a:p>
        </p:txBody>
      </p:sp>
    </p:spTree>
    <p:extLst>
      <p:ext uri="{BB962C8B-B14F-4D97-AF65-F5344CB8AC3E}">
        <p14:creationId xmlns:p14="http://schemas.microsoft.com/office/powerpoint/2010/main" val="3596030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Many people think that to be a victim of trafficking you have to travel from one country to another; this is not the case, trafficking takes place if someone is recruited, transported, transferred, harboured or received for the purpose of exploitation, so even someone making a phone call to arrange for something to happen where another is exploited, although not actually physically moving that person themselves, they may have committed a trafficking offence by recruiting someone for the purpose of exploitation. </a:t>
            </a:r>
          </a:p>
          <a:p>
            <a:r>
              <a:rPr lang="en-GB" dirty="0"/>
              <a:t>Victims of trafficking are often made to commit crimes, and this is used as a threat that they will be in trouble with the police if they get caught; however there are legal guidelines that can prevent this from happening. </a:t>
            </a:r>
          </a:p>
          <a:p>
            <a:endParaRPr lang="en-GB" dirty="0"/>
          </a:p>
        </p:txBody>
      </p:sp>
      <p:sp>
        <p:nvSpPr>
          <p:cNvPr id="4" name="Slide Number Placeholder 3"/>
          <p:cNvSpPr>
            <a:spLocks noGrp="1"/>
          </p:cNvSpPr>
          <p:nvPr>
            <p:ph type="sldNum" sz="quarter" idx="5"/>
          </p:nvPr>
        </p:nvSpPr>
        <p:spPr/>
        <p:txBody>
          <a:bodyPr/>
          <a:lstStyle/>
          <a:p>
            <a:fld id="{475415DB-6B2B-4771-852B-68076260D7CD}" type="slidenum">
              <a:rPr lang="en-GB" smtClean="0"/>
              <a:t>4</a:t>
            </a:fld>
            <a:endParaRPr lang="en-GB"/>
          </a:p>
        </p:txBody>
      </p:sp>
    </p:spTree>
    <p:extLst>
      <p:ext uri="{BB962C8B-B14F-4D97-AF65-F5344CB8AC3E}">
        <p14:creationId xmlns:p14="http://schemas.microsoft.com/office/powerpoint/2010/main" val="42445271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images at the top of this screen portray the ‘grooming line’ grooming is a technique used by those who exploit to manipulate their way into someone’s life. At some point the person will be extremely nice to the person they wish to exploit, to gain their trust, but this can very rapidly change to being very threatening &amp; physically/ sexually violent. Working in an environment where people come to socialise means that you are ideally placed to look out for concerning behaviours, some of which are outlined here, in group discussion you may be able to identify more. </a:t>
            </a:r>
          </a:p>
          <a:p>
            <a:endParaRPr lang="en-GB" dirty="0"/>
          </a:p>
        </p:txBody>
      </p:sp>
      <p:sp>
        <p:nvSpPr>
          <p:cNvPr id="4" name="Slide Number Placeholder 3"/>
          <p:cNvSpPr>
            <a:spLocks noGrp="1"/>
          </p:cNvSpPr>
          <p:nvPr>
            <p:ph type="sldNum" sz="quarter" idx="5"/>
          </p:nvPr>
        </p:nvSpPr>
        <p:spPr/>
        <p:txBody>
          <a:bodyPr/>
          <a:lstStyle/>
          <a:p>
            <a:fld id="{475415DB-6B2B-4771-852B-68076260D7CD}" type="slidenum">
              <a:rPr lang="en-GB" smtClean="0"/>
              <a:t>5</a:t>
            </a:fld>
            <a:endParaRPr lang="en-GB"/>
          </a:p>
        </p:txBody>
      </p:sp>
    </p:spTree>
    <p:extLst>
      <p:ext uri="{BB962C8B-B14F-4D97-AF65-F5344CB8AC3E}">
        <p14:creationId xmlns:p14="http://schemas.microsoft.com/office/powerpoint/2010/main" val="2546855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Unfortunately some people will try and get themselves into positions where they have more chance to meet and exploit those who are vulnerable, they may well take advantage of the facility they work to do this- offering free food, drinks, etc. Alternatively they may groom people that work in these places, using their position to help them exploit vulnerable people. This may look like they are friendly, show support to employees; leave large tips, and build empathy; they may step in to a staff members defence if someone else is raising a complaint. </a:t>
            </a:r>
          </a:p>
          <a:p>
            <a:r>
              <a:rPr lang="en-GB" dirty="0"/>
              <a:t>We have to be prepared to raise questions about working colleagues as well as people visiting if we have concerns. People who exploit others can appear very charming, this is how they are able to exploit others; they are always prepared and able to provide credible responses for their actions to win people over, especially if these people are work colleagues, in the places they are targeting. </a:t>
            </a:r>
          </a:p>
        </p:txBody>
      </p:sp>
      <p:sp>
        <p:nvSpPr>
          <p:cNvPr id="4" name="Slide Number Placeholder 3"/>
          <p:cNvSpPr>
            <a:spLocks noGrp="1"/>
          </p:cNvSpPr>
          <p:nvPr>
            <p:ph type="sldNum" sz="quarter" idx="5"/>
          </p:nvPr>
        </p:nvSpPr>
        <p:spPr/>
        <p:txBody>
          <a:bodyPr/>
          <a:lstStyle/>
          <a:p>
            <a:fld id="{475415DB-6B2B-4771-852B-68076260D7CD}" type="slidenum">
              <a:rPr lang="en-GB" smtClean="0"/>
              <a:t>6</a:t>
            </a:fld>
            <a:endParaRPr lang="en-GB"/>
          </a:p>
        </p:txBody>
      </p:sp>
    </p:spTree>
    <p:extLst>
      <p:ext uri="{BB962C8B-B14F-4D97-AF65-F5344CB8AC3E}">
        <p14:creationId xmlns:p14="http://schemas.microsoft.com/office/powerpoint/2010/main" val="29101357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is lots of legislation that our employers require us to follow in the work place, some we may be more familiar with than others, but all of the points mentioned here are covered within legislation that applies to us all but is very relevant to preventing exploitation, so we have a legal duty to safeguard people and to do everything we can to prevent exploitation taking place. </a:t>
            </a:r>
          </a:p>
          <a:p>
            <a:r>
              <a:rPr lang="en-GB" dirty="0"/>
              <a:t>  </a:t>
            </a:r>
          </a:p>
        </p:txBody>
      </p:sp>
      <p:sp>
        <p:nvSpPr>
          <p:cNvPr id="4" name="Slide Number Placeholder 3"/>
          <p:cNvSpPr>
            <a:spLocks noGrp="1"/>
          </p:cNvSpPr>
          <p:nvPr>
            <p:ph type="sldNum" sz="quarter" idx="5"/>
          </p:nvPr>
        </p:nvSpPr>
        <p:spPr/>
        <p:txBody>
          <a:bodyPr/>
          <a:lstStyle/>
          <a:p>
            <a:fld id="{475415DB-6B2B-4771-852B-68076260D7CD}" type="slidenum">
              <a:rPr lang="en-GB" smtClean="0"/>
              <a:t>7</a:t>
            </a:fld>
            <a:endParaRPr lang="en-GB"/>
          </a:p>
        </p:txBody>
      </p:sp>
    </p:spTree>
    <p:extLst>
      <p:ext uri="{BB962C8B-B14F-4D97-AF65-F5344CB8AC3E}">
        <p14:creationId xmlns:p14="http://schemas.microsoft.com/office/powerpoint/2010/main" val="4060512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employees you will need to know what is expected of you in your role and where to go if you have any safeguarding concerns </a:t>
            </a:r>
          </a:p>
          <a:p>
            <a:r>
              <a:rPr lang="en-GB" dirty="0"/>
              <a:t>If possible at this point facilitate discussions within teams to enable people to agree how this will work in their work place – use the things to look out for from the grooming line power point to think about places in the setting that may be of more concerns and localised processes for agreeing who is the central point </a:t>
            </a:r>
            <a:r>
              <a:rPr lang="en-GB"/>
              <a:t>of contact &amp; </a:t>
            </a:r>
            <a:r>
              <a:rPr lang="en-GB" dirty="0"/>
              <a:t>how as a team they will record &amp; respond if they see something of concern- the next power point has the contact numbers for local services. </a:t>
            </a:r>
          </a:p>
        </p:txBody>
      </p:sp>
      <p:sp>
        <p:nvSpPr>
          <p:cNvPr id="4" name="Slide Number Placeholder 3"/>
          <p:cNvSpPr>
            <a:spLocks noGrp="1"/>
          </p:cNvSpPr>
          <p:nvPr>
            <p:ph type="sldNum" sz="quarter" idx="5"/>
          </p:nvPr>
        </p:nvSpPr>
        <p:spPr/>
        <p:txBody>
          <a:bodyPr/>
          <a:lstStyle/>
          <a:p>
            <a:fld id="{475415DB-6B2B-4771-852B-68076260D7CD}" type="slidenum">
              <a:rPr lang="en-GB" smtClean="0"/>
              <a:t>8</a:t>
            </a:fld>
            <a:endParaRPr lang="en-GB"/>
          </a:p>
        </p:txBody>
      </p:sp>
    </p:spTree>
    <p:extLst>
      <p:ext uri="{BB962C8B-B14F-4D97-AF65-F5344CB8AC3E}">
        <p14:creationId xmlns:p14="http://schemas.microsoft.com/office/powerpoint/2010/main" val="4858896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you are suspicions of any activity that may suggest exploitation these are the actions you can take  </a:t>
            </a:r>
          </a:p>
        </p:txBody>
      </p:sp>
      <p:sp>
        <p:nvSpPr>
          <p:cNvPr id="4" name="Slide Number Placeholder 3"/>
          <p:cNvSpPr>
            <a:spLocks noGrp="1"/>
          </p:cNvSpPr>
          <p:nvPr>
            <p:ph type="sldNum" sz="quarter" idx="5"/>
          </p:nvPr>
        </p:nvSpPr>
        <p:spPr/>
        <p:txBody>
          <a:bodyPr/>
          <a:lstStyle/>
          <a:p>
            <a:fld id="{475415DB-6B2B-4771-852B-68076260D7CD}" type="slidenum">
              <a:rPr lang="en-GB" smtClean="0"/>
              <a:t>9</a:t>
            </a:fld>
            <a:endParaRPr lang="en-GB"/>
          </a:p>
        </p:txBody>
      </p:sp>
    </p:spTree>
    <p:extLst>
      <p:ext uri="{BB962C8B-B14F-4D97-AF65-F5344CB8AC3E}">
        <p14:creationId xmlns:p14="http://schemas.microsoft.com/office/powerpoint/2010/main" val="727118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5B3D9-A0D4-47BF-B6BF-D117DFEF8E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6ED81AD-30A6-4F22-A759-021CA410F0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0FC00BB-A7AC-4B85-A287-57A3641C166C}"/>
              </a:ext>
            </a:extLst>
          </p:cNvPr>
          <p:cNvSpPr>
            <a:spLocks noGrp="1"/>
          </p:cNvSpPr>
          <p:nvPr>
            <p:ph type="dt" sz="half" idx="10"/>
          </p:nvPr>
        </p:nvSpPr>
        <p:spPr/>
        <p:txBody>
          <a:bodyPr/>
          <a:lstStyle/>
          <a:p>
            <a:fld id="{19167815-7389-419D-B628-0B16A20FDB74}" type="datetimeFigureOut">
              <a:rPr lang="en-GB" smtClean="0"/>
              <a:t>20/01/2022</a:t>
            </a:fld>
            <a:endParaRPr lang="en-GB"/>
          </a:p>
        </p:txBody>
      </p:sp>
      <p:sp>
        <p:nvSpPr>
          <p:cNvPr id="5" name="Footer Placeholder 4">
            <a:extLst>
              <a:ext uri="{FF2B5EF4-FFF2-40B4-BE49-F238E27FC236}">
                <a16:creationId xmlns:a16="http://schemas.microsoft.com/office/drawing/2014/main" id="{BA9063B9-5B83-4716-A080-579A154F8D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1FAE85-6557-4D19-9566-8D310DF918A6}"/>
              </a:ext>
            </a:extLst>
          </p:cNvPr>
          <p:cNvSpPr>
            <a:spLocks noGrp="1"/>
          </p:cNvSpPr>
          <p:nvPr>
            <p:ph type="sldNum" sz="quarter" idx="12"/>
          </p:nvPr>
        </p:nvSpPr>
        <p:spPr/>
        <p:txBody>
          <a:bodyPr/>
          <a:lstStyle/>
          <a:p>
            <a:fld id="{F8EB4999-24DF-4082-82A9-34CA28C1F72B}" type="slidenum">
              <a:rPr lang="en-GB" smtClean="0"/>
              <a:t>‹#›</a:t>
            </a:fld>
            <a:endParaRPr lang="en-GB"/>
          </a:p>
        </p:txBody>
      </p:sp>
    </p:spTree>
    <p:extLst>
      <p:ext uri="{BB962C8B-B14F-4D97-AF65-F5344CB8AC3E}">
        <p14:creationId xmlns:p14="http://schemas.microsoft.com/office/powerpoint/2010/main" val="3982221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0056F-5CD1-48DC-94A9-E2B411F16F0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DDF4FF1-6FB3-4ADB-8B1C-180677D82A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9E5B14-46F1-4AA0-9B70-3544750358BB}"/>
              </a:ext>
            </a:extLst>
          </p:cNvPr>
          <p:cNvSpPr>
            <a:spLocks noGrp="1"/>
          </p:cNvSpPr>
          <p:nvPr>
            <p:ph type="dt" sz="half" idx="10"/>
          </p:nvPr>
        </p:nvSpPr>
        <p:spPr/>
        <p:txBody>
          <a:bodyPr/>
          <a:lstStyle/>
          <a:p>
            <a:fld id="{19167815-7389-419D-B628-0B16A20FDB74}" type="datetimeFigureOut">
              <a:rPr lang="en-GB" smtClean="0"/>
              <a:t>20/01/2022</a:t>
            </a:fld>
            <a:endParaRPr lang="en-GB"/>
          </a:p>
        </p:txBody>
      </p:sp>
      <p:sp>
        <p:nvSpPr>
          <p:cNvPr id="5" name="Footer Placeholder 4">
            <a:extLst>
              <a:ext uri="{FF2B5EF4-FFF2-40B4-BE49-F238E27FC236}">
                <a16:creationId xmlns:a16="http://schemas.microsoft.com/office/drawing/2014/main" id="{ECBF7E29-35E2-46D3-A0EE-BA292B58E3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8FDA87-9FFB-4EA6-8254-48B91EAB45D0}"/>
              </a:ext>
            </a:extLst>
          </p:cNvPr>
          <p:cNvSpPr>
            <a:spLocks noGrp="1"/>
          </p:cNvSpPr>
          <p:nvPr>
            <p:ph type="sldNum" sz="quarter" idx="12"/>
          </p:nvPr>
        </p:nvSpPr>
        <p:spPr/>
        <p:txBody>
          <a:bodyPr/>
          <a:lstStyle/>
          <a:p>
            <a:fld id="{F8EB4999-24DF-4082-82A9-34CA28C1F72B}" type="slidenum">
              <a:rPr lang="en-GB" smtClean="0"/>
              <a:t>‹#›</a:t>
            </a:fld>
            <a:endParaRPr lang="en-GB"/>
          </a:p>
        </p:txBody>
      </p:sp>
    </p:spTree>
    <p:extLst>
      <p:ext uri="{BB962C8B-B14F-4D97-AF65-F5344CB8AC3E}">
        <p14:creationId xmlns:p14="http://schemas.microsoft.com/office/powerpoint/2010/main" val="2286937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AE4F00-0E6F-4065-B4E9-9EDB5BEA857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DECD139-0C4C-4EDD-ADDF-34782B5F1B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5F8CAD9-CC19-48FB-A097-7B64F86EC238}"/>
              </a:ext>
            </a:extLst>
          </p:cNvPr>
          <p:cNvSpPr>
            <a:spLocks noGrp="1"/>
          </p:cNvSpPr>
          <p:nvPr>
            <p:ph type="dt" sz="half" idx="10"/>
          </p:nvPr>
        </p:nvSpPr>
        <p:spPr/>
        <p:txBody>
          <a:bodyPr/>
          <a:lstStyle/>
          <a:p>
            <a:fld id="{19167815-7389-419D-B628-0B16A20FDB74}" type="datetimeFigureOut">
              <a:rPr lang="en-GB" smtClean="0"/>
              <a:t>20/01/2022</a:t>
            </a:fld>
            <a:endParaRPr lang="en-GB"/>
          </a:p>
        </p:txBody>
      </p:sp>
      <p:sp>
        <p:nvSpPr>
          <p:cNvPr id="5" name="Footer Placeholder 4">
            <a:extLst>
              <a:ext uri="{FF2B5EF4-FFF2-40B4-BE49-F238E27FC236}">
                <a16:creationId xmlns:a16="http://schemas.microsoft.com/office/drawing/2014/main" id="{3AA22386-6035-426F-8FC9-0C4873631A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E08414-489F-4308-B5CE-9FF08C9A4834}"/>
              </a:ext>
            </a:extLst>
          </p:cNvPr>
          <p:cNvSpPr>
            <a:spLocks noGrp="1"/>
          </p:cNvSpPr>
          <p:nvPr>
            <p:ph type="sldNum" sz="quarter" idx="12"/>
          </p:nvPr>
        </p:nvSpPr>
        <p:spPr/>
        <p:txBody>
          <a:bodyPr/>
          <a:lstStyle/>
          <a:p>
            <a:fld id="{F8EB4999-24DF-4082-82A9-34CA28C1F72B}" type="slidenum">
              <a:rPr lang="en-GB" smtClean="0"/>
              <a:t>‹#›</a:t>
            </a:fld>
            <a:endParaRPr lang="en-GB"/>
          </a:p>
        </p:txBody>
      </p:sp>
    </p:spTree>
    <p:extLst>
      <p:ext uri="{BB962C8B-B14F-4D97-AF65-F5344CB8AC3E}">
        <p14:creationId xmlns:p14="http://schemas.microsoft.com/office/powerpoint/2010/main" val="528108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2CE6C-A6A1-4278-85C6-53E28D313D1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ADCAB2-9E98-4A71-A31D-B74F33B72D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F56D7F-C08C-40D9-B955-47513B4C6561}"/>
              </a:ext>
            </a:extLst>
          </p:cNvPr>
          <p:cNvSpPr>
            <a:spLocks noGrp="1"/>
          </p:cNvSpPr>
          <p:nvPr>
            <p:ph type="dt" sz="half" idx="10"/>
          </p:nvPr>
        </p:nvSpPr>
        <p:spPr/>
        <p:txBody>
          <a:bodyPr/>
          <a:lstStyle/>
          <a:p>
            <a:fld id="{19167815-7389-419D-B628-0B16A20FDB74}" type="datetimeFigureOut">
              <a:rPr lang="en-GB" smtClean="0"/>
              <a:t>20/01/2022</a:t>
            </a:fld>
            <a:endParaRPr lang="en-GB"/>
          </a:p>
        </p:txBody>
      </p:sp>
      <p:sp>
        <p:nvSpPr>
          <p:cNvPr id="5" name="Footer Placeholder 4">
            <a:extLst>
              <a:ext uri="{FF2B5EF4-FFF2-40B4-BE49-F238E27FC236}">
                <a16:creationId xmlns:a16="http://schemas.microsoft.com/office/drawing/2014/main" id="{ADB11490-3426-4E04-9FB3-4C7793B4BE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D4B72CA-2E74-4EF4-A6D6-B1ADC2CF12EE}"/>
              </a:ext>
            </a:extLst>
          </p:cNvPr>
          <p:cNvSpPr>
            <a:spLocks noGrp="1"/>
          </p:cNvSpPr>
          <p:nvPr>
            <p:ph type="sldNum" sz="quarter" idx="12"/>
          </p:nvPr>
        </p:nvSpPr>
        <p:spPr/>
        <p:txBody>
          <a:bodyPr/>
          <a:lstStyle/>
          <a:p>
            <a:fld id="{F8EB4999-24DF-4082-82A9-34CA28C1F72B}" type="slidenum">
              <a:rPr lang="en-GB" smtClean="0"/>
              <a:t>‹#›</a:t>
            </a:fld>
            <a:endParaRPr lang="en-GB"/>
          </a:p>
        </p:txBody>
      </p:sp>
    </p:spTree>
    <p:extLst>
      <p:ext uri="{BB962C8B-B14F-4D97-AF65-F5344CB8AC3E}">
        <p14:creationId xmlns:p14="http://schemas.microsoft.com/office/powerpoint/2010/main" val="1548168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2FD4E-92C4-4DB8-B5C6-3CF355E4F2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06B396-207D-4A8F-BD9C-69FE3D4613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790A5B-0D12-4348-8B8D-BB9AB695D7FC}"/>
              </a:ext>
            </a:extLst>
          </p:cNvPr>
          <p:cNvSpPr>
            <a:spLocks noGrp="1"/>
          </p:cNvSpPr>
          <p:nvPr>
            <p:ph type="dt" sz="half" idx="10"/>
          </p:nvPr>
        </p:nvSpPr>
        <p:spPr/>
        <p:txBody>
          <a:bodyPr/>
          <a:lstStyle/>
          <a:p>
            <a:fld id="{19167815-7389-419D-B628-0B16A20FDB74}" type="datetimeFigureOut">
              <a:rPr lang="en-GB" smtClean="0"/>
              <a:t>20/01/2022</a:t>
            </a:fld>
            <a:endParaRPr lang="en-GB"/>
          </a:p>
        </p:txBody>
      </p:sp>
      <p:sp>
        <p:nvSpPr>
          <p:cNvPr id="5" name="Footer Placeholder 4">
            <a:extLst>
              <a:ext uri="{FF2B5EF4-FFF2-40B4-BE49-F238E27FC236}">
                <a16:creationId xmlns:a16="http://schemas.microsoft.com/office/drawing/2014/main" id="{3B6D90DE-12D0-4178-8396-B88C1718D5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EF3BB5-9832-424C-9D09-B7F54B66D54E}"/>
              </a:ext>
            </a:extLst>
          </p:cNvPr>
          <p:cNvSpPr>
            <a:spLocks noGrp="1"/>
          </p:cNvSpPr>
          <p:nvPr>
            <p:ph type="sldNum" sz="quarter" idx="12"/>
          </p:nvPr>
        </p:nvSpPr>
        <p:spPr/>
        <p:txBody>
          <a:bodyPr/>
          <a:lstStyle/>
          <a:p>
            <a:fld id="{F8EB4999-24DF-4082-82A9-34CA28C1F72B}" type="slidenum">
              <a:rPr lang="en-GB" smtClean="0"/>
              <a:t>‹#›</a:t>
            </a:fld>
            <a:endParaRPr lang="en-GB"/>
          </a:p>
        </p:txBody>
      </p:sp>
    </p:spTree>
    <p:extLst>
      <p:ext uri="{BB962C8B-B14F-4D97-AF65-F5344CB8AC3E}">
        <p14:creationId xmlns:p14="http://schemas.microsoft.com/office/powerpoint/2010/main" val="107931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3FA7D-26D9-466A-895C-4242FD1C7EB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7726B06-78C3-4086-8C77-9A405DB63D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0FBFF8E-C07C-4777-964D-488A7B0A29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BF8F38-0C6C-44E3-9180-8D1046932421}"/>
              </a:ext>
            </a:extLst>
          </p:cNvPr>
          <p:cNvSpPr>
            <a:spLocks noGrp="1"/>
          </p:cNvSpPr>
          <p:nvPr>
            <p:ph type="dt" sz="half" idx="10"/>
          </p:nvPr>
        </p:nvSpPr>
        <p:spPr/>
        <p:txBody>
          <a:bodyPr/>
          <a:lstStyle/>
          <a:p>
            <a:fld id="{19167815-7389-419D-B628-0B16A20FDB74}" type="datetimeFigureOut">
              <a:rPr lang="en-GB" smtClean="0"/>
              <a:t>20/01/2022</a:t>
            </a:fld>
            <a:endParaRPr lang="en-GB"/>
          </a:p>
        </p:txBody>
      </p:sp>
      <p:sp>
        <p:nvSpPr>
          <p:cNvPr id="6" name="Footer Placeholder 5">
            <a:extLst>
              <a:ext uri="{FF2B5EF4-FFF2-40B4-BE49-F238E27FC236}">
                <a16:creationId xmlns:a16="http://schemas.microsoft.com/office/drawing/2014/main" id="{37736DB5-F060-4B44-AADB-8FB50451134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42CEFE-FD8E-4C94-83E6-209ECFB605E6}"/>
              </a:ext>
            </a:extLst>
          </p:cNvPr>
          <p:cNvSpPr>
            <a:spLocks noGrp="1"/>
          </p:cNvSpPr>
          <p:nvPr>
            <p:ph type="sldNum" sz="quarter" idx="12"/>
          </p:nvPr>
        </p:nvSpPr>
        <p:spPr/>
        <p:txBody>
          <a:bodyPr/>
          <a:lstStyle/>
          <a:p>
            <a:fld id="{F8EB4999-24DF-4082-82A9-34CA28C1F72B}" type="slidenum">
              <a:rPr lang="en-GB" smtClean="0"/>
              <a:t>‹#›</a:t>
            </a:fld>
            <a:endParaRPr lang="en-GB"/>
          </a:p>
        </p:txBody>
      </p:sp>
    </p:spTree>
    <p:extLst>
      <p:ext uri="{BB962C8B-B14F-4D97-AF65-F5344CB8AC3E}">
        <p14:creationId xmlns:p14="http://schemas.microsoft.com/office/powerpoint/2010/main" val="942546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C50ED-9EEA-4C30-B502-CC85FE929A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BDD80B8-7FED-4C4C-9721-ADF7666C37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96BE3D2-1177-4551-830D-CF8AF14EA94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75CF314-922C-48B7-83BD-75E1E54128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3C1A29-3F16-46E5-9B39-E369A01963F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0DFC6D4-3DA8-43C1-ABFC-2F3BEB0D701A}"/>
              </a:ext>
            </a:extLst>
          </p:cNvPr>
          <p:cNvSpPr>
            <a:spLocks noGrp="1"/>
          </p:cNvSpPr>
          <p:nvPr>
            <p:ph type="dt" sz="half" idx="10"/>
          </p:nvPr>
        </p:nvSpPr>
        <p:spPr/>
        <p:txBody>
          <a:bodyPr/>
          <a:lstStyle/>
          <a:p>
            <a:fld id="{19167815-7389-419D-B628-0B16A20FDB74}" type="datetimeFigureOut">
              <a:rPr lang="en-GB" smtClean="0"/>
              <a:t>20/01/2022</a:t>
            </a:fld>
            <a:endParaRPr lang="en-GB"/>
          </a:p>
        </p:txBody>
      </p:sp>
      <p:sp>
        <p:nvSpPr>
          <p:cNvPr id="8" name="Footer Placeholder 7">
            <a:extLst>
              <a:ext uri="{FF2B5EF4-FFF2-40B4-BE49-F238E27FC236}">
                <a16:creationId xmlns:a16="http://schemas.microsoft.com/office/drawing/2014/main" id="{CA4C32E9-9BB5-4140-B07E-B70E7AFD25F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7E6489E-D285-4068-A0E5-0EAFF84A06B2}"/>
              </a:ext>
            </a:extLst>
          </p:cNvPr>
          <p:cNvSpPr>
            <a:spLocks noGrp="1"/>
          </p:cNvSpPr>
          <p:nvPr>
            <p:ph type="sldNum" sz="quarter" idx="12"/>
          </p:nvPr>
        </p:nvSpPr>
        <p:spPr/>
        <p:txBody>
          <a:bodyPr/>
          <a:lstStyle/>
          <a:p>
            <a:fld id="{F8EB4999-24DF-4082-82A9-34CA28C1F72B}" type="slidenum">
              <a:rPr lang="en-GB" smtClean="0"/>
              <a:t>‹#›</a:t>
            </a:fld>
            <a:endParaRPr lang="en-GB"/>
          </a:p>
        </p:txBody>
      </p:sp>
    </p:spTree>
    <p:extLst>
      <p:ext uri="{BB962C8B-B14F-4D97-AF65-F5344CB8AC3E}">
        <p14:creationId xmlns:p14="http://schemas.microsoft.com/office/powerpoint/2010/main" val="2165412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17D2B-AFC3-496D-92A8-921C7B0F741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69E4D42-9662-479B-B5E7-B199B1E69BEE}"/>
              </a:ext>
            </a:extLst>
          </p:cNvPr>
          <p:cNvSpPr>
            <a:spLocks noGrp="1"/>
          </p:cNvSpPr>
          <p:nvPr>
            <p:ph type="dt" sz="half" idx="10"/>
          </p:nvPr>
        </p:nvSpPr>
        <p:spPr/>
        <p:txBody>
          <a:bodyPr/>
          <a:lstStyle/>
          <a:p>
            <a:fld id="{19167815-7389-419D-B628-0B16A20FDB74}" type="datetimeFigureOut">
              <a:rPr lang="en-GB" smtClean="0"/>
              <a:t>20/01/2022</a:t>
            </a:fld>
            <a:endParaRPr lang="en-GB"/>
          </a:p>
        </p:txBody>
      </p:sp>
      <p:sp>
        <p:nvSpPr>
          <p:cNvPr id="4" name="Footer Placeholder 3">
            <a:extLst>
              <a:ext uri="{FF2B5EF4-FFF2-40B4-BE49-F238E27FC236}">
                <a16:creationId xmlns:a16="http://schemas.microsoft.com/office/drawing/2014/main" id="{9469C89E-F17E-472F-BA00-320AE0D5E3A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623697A-5F5C-4072-9574-EB7476A48475}"/>
              </a:ext>
            </a:extLst>
          </p:cNvPr>
          <p:cNvSpPr>
            <a:spLocks noGrp="1"/>
          </p:cNvSpPr>
          <p:nvPr>
            <p:ph type="sldNum" sz="quarter" idx="12"/>
          </p:nvPr>
        </p:nvSpPr>
        <p:spPr/>
        <p:txBody>
          <a:bodyPr/>
          <a:lstStyle/>
          <a:p>
            <a:fld id="{F8EB4999-24DF-4082-82A9-34CA28C1F72B}" type="slidenum">
              <a:rPr lang="en-GB" smtClean="0"/>
              <a:t>‹#›</a:t>
            </a:fld>
            <a:endParaRPr lang="en-GB"/>
          </a:p>
        </p:txBody>
      </p:sp>
    </p:spTree>
    <p:extLst>
      <p:ext uri="{BB962C8B-B14F-4D97-AF65-F5344CB8AC3E}">
        <p14:creationId xmlns:p14="http://schemas.microsoft.com/office/powerpoint/2010/main" val="3540484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F697BB-0D0D-4B1E-A2CB-54937701A721}"/>
              </a:ext>
            </a:extLst>
          </p:cNvPr>
          <p:cNvSpPr>
            <a:spLocks noGrp="1"/>
          </p:cNvSpPr>
          <p:nvPr>
            <p:ph type="dt" sz="half" idx="10"/>
          </p:nvPr>
        </p:nvSpPr>
        <p:spPr/>
        <p:txBody>
          <a:bodyPr/>
          <a:lstStyle/>
          <a:p>
            <a:fld id="{19167815-7389-419D-B628-0B16A20FDB74}" type="datetimeFigureOut">
              <a:rPr lang="en-GB" smtClean="0"/>
              <a:t>20/01/2022</a:t>
            </a:fld>
            <a:endParaRPr lang="en-GB"/>
          </a:p>
        </p:txBody>
      </p:sp>
      <p:sp>
        <p:nvSpPr>
          <p:cNvPr id="3" name="Footer Placeholder 2">
            <a:extLst>
              <a:ext uri="{FF2B5EF4-FFF2-40B4-BE49-F238E27FC236}">
                <a16:creationId xmlns:a16="http://schemas.microsoft.com/office/drawing/2014/main" id="{8F8DBA0F-75B4-40AE-BB16-D0205A2F55D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3649148-526F-4F6A-84DB-E6CDDED0306C}"/>
              </a:ext>
            </a:extLst>
          </p:cNvPr>
          <p:cNvSpPr>
            <a:spLocks noGrp="1"/>
          </p:cNvSpPr>
          <p:nvPr>
            <p:ph type="sldNum" sz="quarter" idx="12"/>
          </p:nvPr>
        </p:nvSpPr>
        <p:spPr/>
        <p:txBody>
          <a:bodyPr/>
          <a:lstStyle/>
          <a:p>
            <a:fld id="{F8EB4999-24DF-4082-82A9-34CA28C1F72B}" type="slidenum">
              <a:rPr lang="en-GB" smtClean="0"/>
              <a:t>‹#›</a:t>
            </a:fld>
            <a:endParaRPr lang="en-GB"/>
          </a:p>
        </p:txBody>
      </p:sp>
    </p:spTree>
    <p:extLst>
      <p:ext uri="{BB962C8B-B14F-4D97-AF65-F5344CB8AC3E}">
        <p14:creationId xmlns:p14="http://schemas.microsoft.com/office/powerpoint/2010/main" val="3375958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7FE03-36A4-42E4-A79C-0037558633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B21E185-E1FB-4940-B20B-6828F0358D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FD002FA-1F45-4DA8-A17C-7229374683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45BBC3-3A9C-456D-BB3D-CBC1D366B81A}"/>
              </a:ext>
            </a:extLst>
          </p:cNvPr>
          <p:cNvSpPr>
            <a:spLocks noGrp="1"/>
          </p:cNvSpPr>
          <p:nvPr>
            <p:ph type="dt" sz="half" idx="10"/>
          </p:nvPr>
        </p:nvSpPr>
        <p:spPr/>
        <p:txBody>
          <a:bodyPr/>
          <a:lstStyle/>
          <a:p>
            <a:fld id="{19167815-7389-419D-B628-0B16A20FDB74}" type="datetimeFigureOut">
              <a:rPr lang="en-GB" smtClean="0"/>
              <a:t>20/01/2022</a:t>
            </a:fld>
            <a:endParaRPr lang="en-GB"/>
          </a:p>
        </p:txBody>
      </p:sp>
      <p:sp>
        <p:nvSpPr>
          <p:cNvPr id="6" name="Footer Placeholder 5">
            <a:extLst>
              <a:ext uri="{FF2B5EF4-FFF2-40B4-BE49-F238E27FC236}">
                <a16:creationId xmlns:a16="http://schemas.microsoft.com/office/drawing/2014/main" id="{5C01F1FB-9176-449F-9EF0-820D1D22414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FD76E73-DCE4-426F-A783-63AC02738B2B}"/>
              </a:ext>
            </a:extLst>
          </p:cNvPr>
          <p:cNvSpPr>
            <a:spLocks noGrp="1"/>
          </p:cNvSpPr>
          <p:nvPr>
            <p:ph type="sldNum" sz="quarter" idx="12"/>
          </p:nvPr>
        </p:nvSpPr>
        <p:spPr/>
        <p:txBody>
          <a:bodyPr/>
          <a:lstStyle/>
          <a:p>
            <a:fld id="{F8EB4999-24DF-4082-82A9-34CA28C1F72B}" type="slidenum">
              <a:rPr lang="en-GB" smtClean="0"/>
              <a:t>‹#›</a:t>
            </a:fld>
            <a:endParaRPr lang="en-GB"/>
          </a:p>
        </p:txBody>
      </p:sp>
    </p:spTree>
    <p:extLst>
      <p:ext uri="{BB962C8B-B14F-4D97-AF65-F5344CB8AC3E}">
        <p14:creationId xmlns:p14="http://schemas.microsoft.com/office/powerpoint/2010/main" val="1154927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62AC0-086E-441C-9143-BBF4DB797F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D842377-8D64-43C7-BEE0-E6B7F5BA80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F059BF7-C49F-4935-A1F3-835AA235B9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77C481-3F6E-40F7-B0BF-864631354B5D}"/>
              </a:ext>
            </a:extLst>
          </p:cNvPr>
          <p:cNvSpPr>
            <a:spLocks noGrp="1"/>
          </p:cNvSpPr>
          <p:nvPr>
            <p:ph type="dt" sz="half" idx="10"/>
          </p:nvPr>
        </p:nvSpPr>
        <p:spPr/>
        <p:txBody>
          <a:bodyPr/>
          <a:lstStyle/>
          <a:p>
            <a:fld id="{19167815-7389-419D-B628-0B16A20FDB74}" type="datetimeFigureOut">
              <a:rPr lang="en-GB" smtClean="0"/>
              <a:t>20/01/2022</a:t>
            </a:fld>
            <a:endParaRPr lang="en-GB"/>
          </a:p>
        </p:txBody>
      </p:sp>
      <p:sp>
        <p:nvSpPr>
          <p:cNvPr id="6" name="Footer Placeholder 5">
            <a:extLst>
              <a:ext uri="{FF2B5EF4-FFF2-40B4-BE49-F238E27FC236}">
                <a16:creationId xmlns:a16="http://schemas.microsoft.com/office/drawing/2014/main" id="{BC70D98E-6924-4164-9306-A766B68E4B6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84A3462-C6AA-4F8E-A3AB-FE04AD14729F}"/>
              </a:ext>
            </a:extLst>
          </p:cNvPr>
          <p:cNvSpPr>
            <a:spLocks noGrp="1"/>
          </p:cNvSpPr>
          <p:nvPr>
            <p:ph type="sldNum" sz="quarter" idx="12"/>
          </p:nvPr>
        </p:nvSpPr>
        <p:spPr/>
        <p:txBody>
          <a:bodyPr/>
          <a:lstStyle/>
          <a:p>
            <a:fld id="{F8EB4999-24DF-4082-82A9-34CA28C1F72B}" type="slidenum">
              <a:rPr lang="en-GB" smtClean="0"/>
              <a:t>‹#›</a:t>
            </a:fld>
            <a:endParaRPr lang="en-GB"/>
          </a:p>
        </p:txBody>
      </p:sp>
    </p:spTree>
    <p:extLst>
      <p:ext uri="{BB962C8B-B14F-4D97-AF65-F5344CB8AC3E}">
        <p14:creationId xmlns:p14="http://schemas.microsoft.com/office/powerpoint/2010/main" val="3255835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E0F22D-5EE8-4FB4-B6A3-9CEE5135BD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698DB14-2CBA-42DE-ACB9-35B60D62E7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2653075-7216-45EF-8729-CA53EEDA9C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167815-7389-419D-B628-0B16A20FDB74}" type="datetimeFigureOut">
              <a:rPr lang="en-GB" smtClean="0"/>
              <a:t>20/01/2022</a:t>
            </a:fld>
            <a:endParaRPr lang="en-GB"/>
          </a:p>
        </p:txBody>
      </p:sp>
      <p:sp>
        <p:nvSpPr>
          <p:cNvPr id="5" name="Footer Placeholder 4">
            <a:extLst>
              <a:ext uri="{FF2B5EF4-FFF2-40B4-BE49-F238E27FC236}">
                <a16:creationId xmlns:a16="http://schemas.microsoft.com/office/drawing/2014/main" id="{01D20313-236A-4C81-85B0-2DEF4BE2FD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61256F2-9D64-4674-8512-1E2998E017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EB4999-24DF-4082-82A9-34CA28C1F72B}" type="slidenum">
              <a:rPr lang="en-GB" smtClean="0"/>
              <a:t>‹#›</a:t>
            </a:fld>
            <a:endParaRPr lang="en-GB"/>
          </a:p>
        </p:txBody>
      </p:sp>
    </p:spTree>
    <p:extLst>
      <p:ext uri="{BB962C8B-B14F-4D97-AF65-F5344CB8AC3E}">
        <p14:creationId xmlns:p14="http://schemas.microsoft.com/office/powerpoint/2010/main" val="2900467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stgilestrust.org.uk/what-we-do?gclid=EAIaIQobChMIve2NybXf7gIVJe_tCh2haQcpEAAYASAAEg%20KR2fD_BwE" TargetMode="External"/><Relationship Id="rId3" Type="http://schemas.openxmlformats.org/officeDocument/2006/relationships/hyperlink" Target="https://crimestoppers-uk.org/" TargetMode="External"/><Relationship Id="rId7" Type="http://schemas.openxmlformats.org/officeDocument/2006/relationships/hyperlink" Target="https://paceuk.info/" TargetMode="External"/><Relationship Id="rId12" Type="http://schemas.openxmlformats.org/officeDocument/2006/relationships/image" Target="../media/image4.tmp"/><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www.missingpeople.org.uk/get-help/help-services/exploitation-and-county-lines/what-is-county-lines" TargetMode="External"/><Relationship Id="rId11" Type="http://schemas.openxmlformats.org/officeDocument/2006/relationships/hyperlink" Target="https://westmidlandsantislavery.org/support-available-to-survivors/" TargetMode="External"/><Relationship Id="rId5" Type="http://schemas.openxmlformats.org/officeDocument/2006/relationships/hyperlink" Target="http://www.stopitnow.org.uk/" TargetMode="External"/><Relationship Id="rId10" Type="http://schemas.openxmlformats.org/officeDocument/2006/relationships/hyperlink" Target="https://www.ceop.police.uk/" TargetMode="External"/><Relationship Id="rId4" Type="http://schemas.openxmlformats.org/officeDocument/2006/relationships/hyperlink" Target="http://www.thinkuknow.co.uk/" TargetMode="External"/><Relationship Id="rId9" Type="http://schemas.openxmlformats.org/officeDocument/2006/relationships/hyperlink" Target="http://www.nwgnetwork.org/" TargetMode="Externa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tmp"/><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79A7CF-01AF-4178-9369-94E0C90EB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2536A2-AF18-4BD5-9940-D93D3F1CC013}"/>
              </a:ext>
            </a:extLst>
          </p:cNvPr>
          <p:cNvSpPr>
            <a:spLocks noGrp="1"/>
          </p:cNvSpPr>
          <p:nvPr>
            <p:ph type="ctrTitle"/>
          </p:nvPr>
        </p:nvSpPr>
        <p:spPr>
          <a:xfrm>
            <a:off x="9267909" y="2023110"/>
            <a:ext cx="2469624" cy="2846070"/>
          </a:xfrm>
        </p:spPr>
        <p:txBody>
          <a:bodyPr anchor="ctr">
            <a:normAutofit/>
          </a:bodyPr>
          <a:lstStyle/>
          <a:p>
            <a:pPr algn="l"/>
            <a:r>
              <a:rPr lang="en-GB" sz="3700" dirty="0"/>
              <a:t>Exploitation training for Hotels, </a:t>
            </a:r>
            <a:br>
              <a:rPr lang="en-GB" sz="3700" dirty="0"/>
            </a:br>
            <a:r>
              <a:rPr lang="en-GB" sz="3700" dirty="0"/>
              <a:t>B &amp; B’s etc. in Solihull</a:t>
            </a:r>
          </a:p>
        </p:txBody>
      </p:sp>
      <p:sp>
        <p:nvSpPr>
          <p:cNvPr id="12" name="Rectangle 11">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433973" y="-827233"/>
            <a:ext cx="1715478" cy="85834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2085" y="664308"/>
            <a:ext cx="8082632" cy="560034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Text&#10;&#10;Description automatically generated">
            <a:extLst>
              <a:ext uri="{FF2B5EF4-FFF2-40B4-BE49-F238E27FC236}">
                <a16:creationId xmlns:a16="http://schemas.microsoft.com/office/drawing/2014/main" id="{909EE059-E955-4459-A5F5-636A545AD2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6599" y="858525"/>
            <a:ext cx="7445581" cy="5211906"/>
          </a:xfrm>
          <a:prstGeom prst="rect">
            <a:avLst/>
          </a:prstGeom>
        </p:spPr>
      </p:pic>
      <p:sp>
        <p:nvSpPr>
          <p:cNvPr id="16" name="Rectangle 15">
            <a:extLst>
              <a:ext uri="{FF2B5EF4-FFF2-40B4-BE49-F238E27FC236}">
                <a16:creationId xmlns:a16="http://schemas.microsoft.com/office/drawing/2014/main" id="{90F533E9-6690-41A8-A372-4C6C622D0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950447" y="3392097"/>
            <a:ext cx="1719072"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8703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98218-1A32-4A75-BAFB-86A61F473118}"/>
              </a:ext>
            </a:extLst>
          </p:cNvPr>
          <p:cNvSpPr>
            <a:spLocks noGrp="1"/>
          </p:cNvSpPr>
          <p:nvPr>
            <p:ph type="title"/>
          </p:nvPr>
        </p:nvSpPr>
        <p:spPr>
          <a:xfrm>
            <a:off x="648929" y="629266"/>
            <a:ext cx="3505495" cy="1622321"/>
          </a:xfrm>
        </p:spPr>
        <p:txBody>
          <a:bodyPr>
            <a:normAutofit/>
          </a:bodyPr>
          <a:lstStyle/>
          <a:p>
            <a:r>
              <a:rPr lang="en-GB" dirty="0"/>
              <a:t>Further information</a:t>
            </a:r>
          </a:p>
        </p:txBody>
      </p:sp>
      <p:sp>
        <p:nvSpPr>
          <p:cNvPr id="3" name="Content Placeholder 2">
            <a:extLst>
              <a:ext uri="{FF2B5EF4-FFF2-40B4-BE49-F238E27FC236}">
                <a16:creationId xmlns:a16="http://schemas.microsoft.com/office/drawing/2014/main" id="{92D4D723-2E84-43DF-8575-B040FDB063C3}"/>
              </a:ext>
            </a:extLst>
          </p:cNvPr>
          <p:cNvSpPr>
            <a:spLocks noGrp="1"/>
          </p:cNvSpPr>
          <p:nvPr>
            <p:ph idx="1"/>
          </p:nvPr>
        </p:nvSpPr>
        <p:spPr>
          <a:xfrm>
            <a:off x="648931" y="2104845"/>
            <a:ext cx="3505494" cy="4451229"/>
          </a:xfrm>
        </p:spPr>
        <p:txBody>
          <a:bodyPr>
            <a:normAutofit/>
          </a:bodyPr>
          <a:lstStyle/>
          <a:p>
            <a:endParaRPr lang="en-GB" sz="1100" dirty="0"/>
          </a:p>
          <a:p>
            <a:r>
              <a:rPr lang="en-GB" sz="1100" b="1" dirty="0">
                <a:hlinkClick r:id="rId3"/>
              </a:rPr>
              <a:t>https://crimestoppers-uk.org/</a:t>
            </a:r>
            <a:endParaRPr lang="en-GB" sz="1100" b="1" dirty="0"/>
          </a:p>
          <a:p>
            <a:r>
              <a:rPr lang="en-GB" sz="1100" b="1" dirty="0">
                <a:hlinkClick r:id="rId4"/>
              </a:rPr>
              <a:t>www.thinkuknow.co.uk</a:t>
            </a:r>
            <a:endParaRPr lang="en-GB" sz="1100" b="1" dirty="0"/>
          </a:p>
          <a:p>
            <a:r>
              <a:rPr lang="en-GB" sz="1100" b="1" dirty="0"/>
              <a:t> </a:t>
            </a:r>
            <a:r>
              <a:rPr lang="en-GB" sz="1100" b="1" dirty="0">
                <a:hlinkClick r:id="rId5"/>
              </a:rPr>
              <a:t>www.stopitnow.org.uk</a:t>
            </a:r>
            <a:endParaRPr lang="en-GB" sz="1100" b="1" dirty="0"/>
          </a:p>
          <a:p>
            <a:r>
              <a:rPr lang="en-GB" sz="1100" b="1" dirty="0"/>
              <a:t>NSPCC ChildLine 08001111 Missing People: </a:t>
            </a:r>
            <a:r>
              <a:rPr lang="en-GB" sz="1100" b="1" dirty="0">
                <a:hlinkClick r:id="rId6"/>
              </a:rPr>
              <a:t>https://www.missingpeople.org.uk/get-help/help-services/exploitation-and-county-lines/what-is-county-lines</a:t>
            </a:r>
            <a:r>
              <a:rPr lang="en-GB" sz="1100" b="1" dirty="0"/>
              <a:t> </a:t>
            </a:r>
          </a:p>
          <a:p>
            <a:r>
              <a:rPr lang="en-GB" sz="1100" b="1" dirty="0"/>
              <a:t>Parents Against Exploitation (PACE): </a:t>
            </a:r>
            <a:r>
              <a:rPr lang="en-GB" sz="1100" b="1" dirty="0">
                <a:hlinkClick r:id="rId7"/>
              </a:rPr>
              <a:t>https://paceuk.info/</a:t>
            </a:r>
            <a:r>
              <a:rPr lang="en-GB" sz="1100" b="1" dirty="0"/>
              <a:t> </a:t>
            </a:r>
          </a:p>
          <a:p>
            <a:r>
              <a:rPr lang="en-GB" sz="1100" b="1" dirty="0"/>
              <a:t>The St Giles Trust </a:t>
            </a:r>
            <a:r>
              <a:rPr lang="en-GB" sz="1100" b="1" dirty="0">
                <a:hlinkClick r:id="rId8"/>
              </a:rPr>
              <a:t>https://www.stgilestrust.org.uk/what-we-do?gclid=EAIaIQobChMIve2NybXf7gIVJe_tCh2haQcpEAAYASAAEg KR2fD_BwE</a:t>
            </a:r>
            <a:endParaRPr lang="en-GB" sz="1100" b="1" dirty="0"/>
          </a:p>
          <a:p>
            <a:r>
              <a:rPr lang="en-GB" sz="1100" b="1" dirty="0"/>
              <a:t>National working group </a:t>
            </a:r>
            <a:r>
              <a:rPr lang="en-GB" sz="1100" b="1" dirty="0">
                <a:hlinkClick r:id="rId9"/>
              </a:rPr>
              <a:t>http://www.nwgnetwork.org/</a:t>
            </a:r>
            <a:r>
              <a:rPr lang="en-GB" sz="1100" b="1" dirty="0"/>
              <a:t>  </a:t>
            </a:r>
          </a:p>
          <a:p>
            <a:r>
              <a:rPr lang="en-GB" sz="1100" b="1" dirty="0"/>
              <a:t>CEOP </a:t>
            </a:r>
            <a:r>
              <a:rPr lang="en-GB" sz="1100" b="1" dirty="0">
                <a:hlinkClick r:id="rId10"/>
              </a:rPr>
              <a:t>https://www.ceop.police.uk/</a:t>
            </a:r>
            <a:endParaRPr lang="en-GB" sz="1100" b="1" dirty="0"/>
          </a:p>
          <a:p>
            <a:r>
              <a:rPr lang="en-GB" sz="1100" b="1" dirty="0"/>
              <a:t>West Midlands anti-slavery network </a:t>
            </a:r>
            <a:r>
              <a:rPr lang="en-GB" sz="1100" b="1" dirty="0">
                <a:hlinkClick r:id="rId11"/>
              </a:rPr>
              <a:t>https://westmidlandsantislavery.org/support-available-to-survivors/</a:t>
            </a:r>
            <a:r>
              <a:rPr lang="en-GB" sz="1100" b="1" dirty="0"/>
              <a:t>   </a:t>
            </a:r>
            <a:endParaRPr lang="en-GB" sz="1100" dirty="0"/>
          </a:p>
        </p:txBody>
      </p:sp>
      <p:sp>
        <p:nvSpPr>
          <p:cNvPr id="10" name="Rectangle 9">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2B208301-0622-4705-8BB3-F59F1DCDF8E4}"/>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405862" y="2441188"/>
            <a:ext cx="6019331" cy="1972378"/>
          </a:xfrm>
          <a:prstGeom prst="rect">
            <a:avLst/>
          </a:prstGeom>
          <a:effectLst/>
        </p:spPr>
      </p:pic>
    </p:spTree>
    <p:extLst>
      <p:ext uri="{BB962C8B-B14F-4D97-AF65-F5344CB8AC3E}">
        <p14:creationId xmlns:p14="http://schemas.microsoft.com/office/powerpoint/2010/main" val="414983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BF951-1A05-40CD-AC35-F1D189F935F1}"/>
              </a:ext>
            </a:extLst>
          </p:cNvPr>
          <p:cNvSpPr>
            <a:spLocks noGrp="1"/>
          </p:cNvSpPr>
          <p:nvPr>
            <p:ph type="title"/>
          </p:nvPr>
        </p:nvSpPr>
        <p:spPr>
          <a:xfrm>
            <a:off x="6053668" y="803325"/>
            <a:ext cx="5314536" cy="1325563"/>
          </a:xfrm>
        </p:spPr>
        <p:txBody>
          <a:bodyPr>
            <a:normAutofit/>
          </a:bodyPr>
          <a:lstStyle/>
          <a:p>
            <a:br>
              <a:rPr lang="en-GB" sz="2800"/>
            </a:br>
            <a:br>
              <a:rPr lang="en-GB" sz="2800"/>
            </a:br>
            <a:endParaRPr lang="en-GB" sz="2800"/>
          </a:p>
        </p:txBody>
      </p:sp>
      <p:sp>
        <p:nvSpPr>
          <p:cNvPr id="14" name="Freeform: Shape 13">
            <a:extLst>
              <a:ext uri="{FF2B5EF4-FFF2-40B4-BE49-F238E27FC236}">
                <a16:creationId xmlns:a16="http://schemas.microsoft.com/office/drawing/2014/main" id="{E0D60ECE-8986-45DC-B7FE-EC7699B4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96964194-5878-40D2-8EC0-DDC58387F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8629E744-DD5D-47E0-BAD6-A23847C09E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1733" y="1801655"/>
            <a:ext cx="3835488" cy="1318448"/>
          </a:xfrm>
          <a:prstGeom prst="rect">
            <a:avLst/>
          </a:prstGeom>
        </p:spPr>
      </p:pic>
      <p:graphicFrame>
        <p:nvGraphicFramePr>
          <p:cNvPr id="5" name="Content Placeholder 2">
            <a:extLst>
              <a:ext uri="{FF2B5EF4-FFF2-40B4-BE49-F238E27FC236}">
                <a16:creationId xmlns:a16="http://schemas.microsoft.com/office/drawing/2014/main" id="{3982BEC8-6546-4348-9708-36D294675459}"/>
              </a:ext>
            </a:extLst>
          </p:cNvPr>
          <p:cNvGraphicFramePr>
            <a:graphicFrameLocks noGrp="1"/>
          </p:cNvGraphicFramePr>
          <p:nvPr>
            <p:ph idx="1"/>
            <p:extLst>
              <p:ext uri="{D42A27DB-BD31-4B8C-83A1-F6EECF244321}">
                <p14:modId xmlns:p14="http://schemas.microsoft.com/office/powerpoint/2010/main" val="4037086483"/>
              </p:ext>
            </p:extLst>
          </p:nvPr>
        </p:nvGraphicFramePr>
        <p:xfrm>
          <a:off x="6053667" y="989704"/>
          <a:ext cx="5314543" cy="565852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787289926"/>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AF74CC49-C6EE-4571-946A-C03558862A24}"/>
              </a:ext>
            </a:extLst>
          </p:cNvPr>
          <p:cNvSpPr>
            <a:spLocks noGrp="1"/>
          </p:cNvSpPr>
          <p:nvPr>
            <p:ph type="title"/>
          </p:nvPr>
        </p:nvSpPr>
        <p:spPr>
          <a:xfrm>
            <a:off x="958506" y="800392"/>
            <a:ext cx="10264697" cy="1212102"/>
          </a:xfrm>
        </p:spPr>
        <p:txBody>
          <a:bodyPr>
            <a:normAutofit/>
          </a:bodyPr>
          <a:lstStyle/>
          <a:p>
            <a:r>
              <a:rPr lang="en-GB" sz="3100">
                <a:solidFill>
                  <a:srgbClr val="FFFFFF"/>
                </a:solidFill>
              </a:rPr>
              <a:t>Exploitation is a form of abuse where someone is groomed, then forced or made to do things for the benefit of others.</a:t>
            </a:r>
          </a:p>
        </p:txBody>
      </p:sp>
      <p:sp>
        <p:nvSpPr>
          <p:cNvPr id="3" name="Content Placeholder 2">
            <a:extLst>
              <a:ext uri="{FF2B5EF4-FFF2-40B4-BE49-F238E27FC236}">
                <a16:creationId xmlns:a16="http://schemas.microsoft.com/office/drawing/2014/main" id="{C75D216D-D72C-4CEC-936A-CBF73E265172}"/>
              </a:ext>
            </a:extLst>
          </p:cNvPr>
          <p:cNvSpPr>
            <a:spLocks noGrp="1"/>
          </p:cNvSpPr>
          <p:nvPr>
            <p:ph idx="1"/>
          </p:nvPr>
        </p:nvSpPr>
        <p:spPr>
          <a:xfrm>
            <a:off x="1367624" y="2490436"/>
            <a:ext cx="9708995" cy="2803017"/>
          </a:xfrm>
        </p:spPr>
        <p:txBody>
          <a:bodyPr anchor="ctr">
            <a:normAutofit/>
          </a:bodyPr>
          <a:lstStyle/>
          <a:p>
            <a:pPr marL="0" indent="0">
              <a:buNone/>
            </a:pPr>
            <a:endParaRPr lang="en-GB" sz="2400" dirty="0"/>
          </a:p>
          <a:p>
            <a:r>
              <a:rPr lang="en-GB" sz="2400" dirty="0"/>
              <a:t>An abuser may manipulate the person to think that they are their friend, or even a boyfriend or girlfriend. But they will put them into dangerous situations, forcing them to do things they don’t want to do. The abuser may physically or verbally threaten the person or be violent towards them. They will control and manipulate them, and try to isolate them from friends and family.</a:t>
            </a:r>
          </a:p>
        </p:txBody>
      </p:sp>
      <p:graphicFrame>
        <p:nvGraphicFramePr>
          <p:cNvPr id="4" name="Diagram 3">
            <a:extLst>
              <a:ext uri="{FF2B5EF4-FFF2-40B4-BE49-F238E27FC236}">
                <a16:creationId xmlns:a16="http://schemas.microsoft.com/office/drawing/2014/main" id="{8B5CD387-3A2D-43FE-ABFF-3538662B9FC7}"/>
              </a:ext>
            </a:extLst>
          </p:cNvPr>
          <p:cNvGraphicFramePr/>
          <p:nvPr>
            <p:extLst>
              <p:ext uri="{D42A27DB-BD31-4B8C-83A1-F6EECF244321}">
                <p14:modId xmlns:p14="http://schemas.microsoft.com/office/powerpoint/2010/main" val="290987069"/>
              </p:ext>
            </p:extLst>
          </p:nvPr>
        </p:nvGraphicFramePr>
        <p:xfrm>
          <a:off x="2694730" y="5327679"/>
          <a:ext cx="7455948" cy="139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57694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069B8-A85E-424D-9D20-EE2BA72C69B7}"/>
              </a:ext>
            </a:extLst>
          </p:cNvPr>
          <p:cNvSpPr>
            <a:spLocks noGrp="1"/>
          </p:cNvSpPr>
          <p:nvPr>
            <p:ph type="title"/>
          </p:nvPr>
        </p:nvSpPr>
        <p:spPr/>
        <p:txBody>
          <a:bodyPr/>
          <a:lstStyle/>
          <a:p>
            <a:pPr algn="ctr"/>
            <a:br>
              <a:rPr lang="en-GB" dirty="0"/>
            </a:br>
            <a:r>
              <a:rPr lang="en-GB" b="1" dirty="0"/>
              <a:t>Human Trafficking</a:t>
            </a:r>
            <a:endParaRPr lang="en-GB" dirty="0"/>
          </a:p>
        </p:txBody>
      </p:sp>
      <p:graphicFrame>
        <p:nvGraphicFramePr>
          <p:cNvPr id="5" name="Content Placeholder 2">
            <a:extLst>
              <a:ext uri="{FF2B5EF4-FFF2-40B4-BE49-F238E27FC236}">
                <a16:creationId xmlns:a16="http://schemas.microsoft.com/office/drawing/2014/main" id="{6A8DE0D2-B502-4FC8-BE7A-AD30F61B1162}"/>
              </a:ext>
            </a:extLst>
          </p:cNvPr>
          <p:cNvGraphicFramePr>
            <a:graphicFrameLocks noGrp="1"/>
          </p:cNvGraphicFramePr>
          <p:nvPr>
            <p:ph idx="1"/>
            <p:extLst>
              <p:ext uri="{D42A27DB-BD31-4B8C-83A1-F6EECF244321}">
                <p14:modId xmlns:p14="http://schemas.microsoft.com/office/powerpoint/2010/main" val="162741811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15590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Logo, company name&#10;&#10;Description automatically generated">
            <a:extLst>
              <a:ext uri="{FF2B5EF4-FFF2-40B4-BE49-F238E27FC236}">
                <a16:creationId xmlns:a16="http://schemas.microsoft.com/office/drawing/2014/main" id="{2B7B91C1-76E1-48C7-9697-7CF1A628AFA0}"/>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87278" y="-135517"/>
            <a:ext cx="10654018" cy="2427231"/>
          </a:xfrm>
        </p:spPr>
      </p:pic>
      <p:sp>
        <p:nvSpPr>
          <p:cNvPr id="6" name="TextBox 5">
            <a:extLst>
              <a:ext uri="{FF2B5EF4-FFF2-40B4-BE49-F238E27FC236}">
                <a16:creationId xmlns:a16="http://schemas.microsoft.com/office/drawing/2014/main" id="{17232736-5316-417C-BD6B-4AA0A3F60DF8}"/>
              </a:ext>
            </a:extLst>
          </p:cNvPr>
          <p:cNvSpPr txBox="1"/>
          <p:nvPr/>
        </p:nvSpPr>
        <p:spPr>
          <a:xfrm>
            <a:off x="0" y="2056686"/>
            <a:ext cx="3171019" cy="4801314"/>
          </a:xfrm>
          <a:prstGeom prst="rect">
            <a:avLst/>
          </a:prstGeom>
          <a:noFill/>
          <a:ln w="57150">
            <a:solidFill>
              <a:schemeClr val="accent4"/>
            </a:solidFill>
          </a:ln>
        </p:spPr>
        <p:txBody>
          <a:bodyPr wrap="square" rtlCol="0">
            <a:spAutoFit/>
          </a:bodyPr>
          <a:lstStyle/>
          <a:p>
            <a:r>
              <a:rPr lang="en-GB" b="1" dirty="0"/>
              <a:t>Look out for</a:t>
            </a:r>
            <a:r>
              <a:rPr lang="en-GB" dirty="0"/>
              <a:t>; </a:t>
            </a:r>
          </a:p>
          <a:p>
            <a:pPr marL="285750" indent="-285750">
              <a:buFont typeface="Courier New" panose="02070309020205020404" pitchFamily="49" charset="0"/>
              <a:buChar char="o"/>
            </a:pPr>
            <a:r>
              <a:rPr lang="en-GB" dirty="0"/>
              <a:t>People who regularly visit and spend time watching others, looking out for people who appear isolated, vulnerable, in need of attention, or under the influence of alcohol or substances. </a:t>
            </a:r>
          </a:p>
          <a:p>
            <a:pPr marL="285750" indent="-285750">
              <a:buFont typeface="Courier New" panose="02070309020205020404" pitchFamily="49" charset="0"/>
              <a:buChar char="o"/>
            </a:pPr>
            <a:r>
              <a:rPr lang="en-GB" dirty="0"/>
              <a:t>Guests requesting isolated rooms. </a:t>
            </a:r>
          </a:p>
          <a:p>
            <a:pPr marL="285750" indent="-285750">
              <a:buFont typeface="Courier New" panose="02070309020205020404" pitchFamily="49" charset="0"/>
              <a:buChar char="o"/>
            </a:pPr>
            <a:r>
              <a:rPr lang="en-GB" dirty="0"/>
              <a:t>Guests with local address renting rooms regularly </a:t>
            </a:r>
          </a:p>
          <a:p>
            <a:pPr marL="285750" indent="-285750">
              <a:buFont typeface="Courier New" panose="02070309020205020404" pitchFamily="49" charset="0"/>
              <a:buChar char="o"/>
            </a:pPr>
            <a:r>
              <a:rPr lang="en-GB" dirty="0"/>
              <a:t>Last minute walk ins- especially if 1 person is under the influence of substances/ alcohol </a:t>
            </a:r>
          </a:p>
        </p:txBody>
      </p:sp>
      <p:sp>
        <p:nvSpPr>
          <p:cNvPr id="7" name="TextBox 6">
            <a:extLst>
              <a:ext uri="{FF2B5EF4-FFF2-40B4-BE49-F238E27FC236}">
                <a16:creationId xmlns:a16="http://schemas.microsoft.com/office/drawing/2014/main" id="{2791E735-78A4-4465-B57A-A1DB203983B9}"/>
              </a:ext>
            </a:extLst>
          </p:cNvPr>
          <p:cNvSpPr txBox="1"/>
          <p:nvPr/>
        </p:nvSpPr>
        <p:spPr>
          <a:xfrm>
            <a:off x="3237034" y="2056686"/>
            <a:ext cx="3293519" cy="4801314"/>
          </a:xfrm>
          <a:prstGeom prst="rect">
            <a:avLst/>
          </a:prstGeom>
          <a:noFill/>
          <a:ln w="57150">
            <a:solidFill>
              <a:srgbClr val="FFC000"/>
            </a:solidFill>
          </a:ln>
        </p:spPr>
        <p:txBody>
          <a:bodyPr wrap="square" rtlCol="0">
            <a:spAutoFit/>
          </a:bodyPr>
          <a:lstStyle/>
          <a:p>
            <a:r>
              <a:rPr lang="en-GB" b="1" dirty="0"/>
              <a:t>Look out for; </a:t>
            </a:r>
          </a:p>
          <a:p>
            <a:pPr marL="285750" indent="-285750">
              <a:buFont typeface="Courier New" panose="02070309020205020404" pitchFamily="49" charset="0"/>
              <a:buChar char="o"/>
            </a:pPr>
            <a:r>
              <a:rPr lang="en-GB" dirty="0"/>
              <a:t>Guests who don’t seem to know each other well, but booked in the same room.</a:t>
            </a:r>
          </a:p>
          <a:p>
            <a:pPr marL="285750" indent="-285750">
              <a:buFont typeface="Courier New" panose="02070309020205020404" pitchFamily="49" charset="0"/>
              <a:buChar char="o"/>
            </a:pPr>
            <a:r>
              <a:rPr lang="en-GB" dirty="0"/>
              <a:t>Guests who try to conceal activities in their room; i.e. they don’t want their room cleaned. </a:t>
            </a:r>
          </a:p>
          <a:p>
            <a:pPr marL="285750" indent="-285750">
              <a:buFont typeface="Courier New" panose="02070309020205020404" pitchFamily="49" charset="0"/>
              <a:buChar char="o"/>
            </a:pPr>
            <a:r>
              <a:rPr lang="en-GB" dirty="0"/>
              <a:t>Alcohol orders to rooms where guests appear under age </a:t>
            </a:r>
          </a:p>
          <a:p>
            <a:pPr marL="285750" indent="-285750">
              <a:buFont typeface="Courier New" panose="02070309020205020404" pitchFamily="49" charset="0"/>
              <a:buChar char="o"/>
            </a:pPr>
            <a:r>
              <a:rPr lang="en-GB" dirty="0"/>
              <a:t>Frequent visitors to the property who have not booked themselves </a:t>
            </a:r>
          </a:p>
          <a:p>
            <a:pPr marL="285750" indent="-285750">
              <a:buFont typeface="Courier New" panose="02070309020205020404" pitchFamily="49" charset="0"/>
              <a:buChar char="o"/>
            </a:pPr>
            <a:r>
              <a:rPr lang="en-GB" dirty="0"/>
              <a:t>People flashing large amounts of cash, refusing to give credit card details </a:t>
            </a:r>
          </a:p>
        </p:txBody>
      </p:sp>
      <p:sp>
        <p:nvSpPr>
          <p:cNvPr id="8" name="TextBox 7">
            <a:extLst>
              <a:ext uri="{FF2B5EF4-FFF2-40B4-BE49-F238E27FC236}">
                <a16:creationId xmlns:a16="http://schemas.microsoft.com/office/drawing/2014/main" id="{8AF74B1E-F7CF-42C3-A8AC-F76FC7E6E472}"/>
              </a:ext>
            </a:extLst>
          </p:cNvPr>
          <p:cNvSpPr txBox="1"/>
          <p:nvPr/>
        </p:nvSpPr>
        <p:spPr>
          <a:xfrm>
            <a:off x="6585067" y="2056687"/>
            <a:ext cx="2732671" cy="4247317"/>
          </a:xfrm>
          <a:prstGeom prst="rect">
            <a:avLst/>
          </a:prstGeom>
          <a:noFill/>
          <a:ln w="57150">
            <a:solidFill>
              <a:srgbClr val="FFC000"/>
            </a:solidFill>
          </a:ln>
        </p:spPr>
        <p:txBody>
          <a:bodyPr wrap="square" rtlCol="0">
            <a:spAutoFit/>
          </a:bodyPr>
          <a:lstStyle/>
          <a:p>
            <a:r>
              <a:rPr lang="en-GB" b="1" dirty="0"/>
              <a:t>Look out for;</a:t>
            </a:r>
          </a:p>
          <a:p>
            <a:pPr marL="285750" indent="-285750">
              <a:buFont typeface="Courier New" panose="02070309020205020404" pitchFamily="49" charset="0"/>
              <a:buChar char="o"/>
            </a:pPr>
            <a:r>
              <a:rPr lang="en-GB" dirty="0"/>
              <a:t>People who look scared or intimidated, by the people they are with. </a:t>
            </a:r>
          </a:p>
          <a:p>
            <a:pPr marL="285750" indent="-285750">
              <a:buFont typeface="Courier New" panose="02070309020205020404" pitchFamily="49" charset="0"/>
              <a:buChar char="o"/>
            </a:pPr>
            <a:r>
              <a:rPr lang="en-GB" dirty="0"/>
              <a:t>People who display volatile or criminal behaviour, theft or vandalism. </a:t>
            </a:r>
          </a:p>
          <a:p>
            <a:pPr marL="285750" indent="-285750">
              <a:buFont typeface="Courier New" panose="02070309020205020404" pitchFamily="49" charset="0"/>
              <a:buChar char="o"/>
            </a:pPr>
            <a:r>
              <a:rPr lang="en-GB" dirty="0"/>
              <a:t>Signs of extreme sexual activity in a room; lots of condoms, drugs paraphernalia etc. </a:t>
            </a:r>
          </a:p>
          <a:p>
            <a:pPr marL="285750" indent="-285750">
              <a:buFont typeface="Courier New" panose="02070309020205020404" pitchFamily="49" charset="0"/>
              <a:buChar char="o"/>
            </a:pPr>
            <a:r>
              <a:rPr lang="en-GB" dirty="0"/>
              <a:t>Guests avoidant of staff interaction; leaving at unusual hours     </a:t>
            </a:r>
          </a:p>
        </p:txBody>
      </p:sp>
      <p:sp>
        <p:nvSpPr>
          <p:cNvPr id="9" name="TextBox 8">
            <a:extLst>
              <a:ext uri="{FF2B5EF4-FFF2-40B4-BE49-F238E27FC236}">
                <a16:creationId xmlns:a16="http://schemas.microsoft.com/office/drawing/2014/main" id="{6D81D5F9-44D5-4AE8-B5FF-7AE1174E3912}"/>
              </a:ext>
            </a:extLst>
          </p:cNvPr>
          <p:cNvSpPr txBox="1"/>
          <p:nvPr/>
        </p:nvSpPr>
        <p:spPr>
          <a:xfrm>
            <a:off x="9317738" y="2083261"/>
            <a:ext cx="2874262" cy="4801314"/>
          </a:xfrm>
          <a:prstGeom prst="rect">
            <a:avLst/>
          </a:prstGeom>
          <a:noFill/>
          <a:ln w="57150">
            <a:solidFill>
              <a:srgbClr val="FFC000"/>
            </a:solidFill>
          </a:ln>
        </p:spPr>
        <p:txBody>
          <a:bodyPr wrap="square" rtlCol="0">
            <a:spAutoFit/>
          </a:bodyPr>
          <a:lstStyle/>
          <a:p>
            <a:r>
              <a:rPr lang="en-GB" b="1" dirty="0"/>
              <a:t>Look out for; </a:t>
            </a:r>
          </a:p>
          <a:p>
            <a:pPr marL="285750" indent="-285750">
              <a:buFont typeface="Courier New" panose="02070309020205020404" pitchFamily="49" charset="0"/>
              <a:buChar char="o"/>
            </a:pPr>
            <a:r>
              <a:rPr lang="en-GB" dirty="0"/>
              <a:t>People who are told what to do by others, are unable to make choices for themselves or move around unobserved. </a:t>
            </a:r>
          </a:p>
          <a:p>
            <a:pPr marL="285750" indent="-285750">
              <a:buFont typeface="Courier New" panose="02070309020205020404" pitchFamily="49" charset="0"/>
              <a:buChar char="o"/>
            </a:pPr>
            <a:r>
              <a:rPr lang="en-GB" dirty="0"/>
              <a:t>People who speak on behalf of the person they are with. </a:t>
            </a:r>
          </a:p>
          <a:p>
            <a:pPr marL="285750" indent="-285750">
              <a:buFont typeface="Courier New" panose="02070309020205020404" pitchFamily="49" charset="0"/>
              <a:buChar char="o"/>
            </a:pPr>
            <a:r>
              <a:rPr lang="en-GB" dirty="0"/>
              <a:t>People who are threatening and violent towards others. </a:t>
            </a:r>
          </a:p>
          <a:p>
            <a:pPr marL="285750" indent="-285750">
              <a:buFont typeface="Courier New" panose="02070309020205020404" pitchFamily="49" charset="0"/>
              <a:buChar char="o"/>
            </a:pPr>
            <a:r>
              <a:rPr lang="en-GB" dirty="0"/>
              <a:t>Same vulnerable/ young person visiting with multiple others . </a:t>
            </a:r>
          </a:p>
          <a:p>
            <a:pPr marL="285750" indent="-285750">
              <a:buFont typeface="Courier New" panose="02070309020205020404" pitchFamily="49" charset="0"/>
              <a:buChar char="o"/>
            </a:pPr>
            <a:r>
              <a:rPr lang="en-GB" dirty="0"/>
              <a:t>People who are selling illegal substances</a:t>
            </a:r>
          </a:p>
        </p:txBody>
      </p:sp>
    </p:spTree>
    <p:extLst>
      <p:ext uri="{BB962C8B-B14F-4D97-AF65-F5344CB8AC3E}">
        <p14:creationId xmlns:p14="http://schemas.microsoft.com/office/powerpoint/2010/main" val="2528809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74011BB-F1AF-4C81-93AC-7287F0B734C1}"/>
              </a:ext>
            </a:extLst>
          </p:cNvPr>
          <p:cNvSpPr>
            <a:spLocks noGrp="1"/>
          </p:cNvSpPr>
          <p:nvPr>
            <p:ph type="title"/>
          </p:nvPr>
        </p:nvSpPr>
        <p:spPr>
          <a:xfrm>
            <a:off x="524741" y="620392"/>
            <a:ext cx="3808268" cy="5504688"/>
          </a:xfrm>
        </p:spPr>
        <p:txBody>
          <a:bodyPr>
            <a:normAutofit/>
          </a:bodyPr>
          <a:lstStyle/>
          <a:p>
            <a:br>
              <a:rPr lang="en-GB" sz="4700">
                <a:solidFill>
                  <a:schemeClr val="bg1"/>
                </a:solidFill>
              </a:rPr>
            </a:br>
            <a:r>
              <a:rPr lang="en-GB" sz="4700">
                <a:solidFill>
                  <a:schemeClr val="bg1"/>
                </a:solidFill>
              </a:rPr>
              <a:t>Offenders will also try to groom protective adults and the environment. </a:t>
            </a:r>
          </a:p>
        </p:txBody>
      </p:sp>
      <p:graphicFrame>
        <p:nvGraphicFramePr>
          <p:cNvPr id="5" name="Content Placeholder 2">
            <a:extLst>
              <a:ext uri="{FF2B5EF4-FFF2-40B4-BE49-F238E27FC236}">
                <a16:creationId xmlns:a16="http://schemas.microsoft.com/office/drawing/2014/main" id="{6A3F93F7-BC4E-4E58-9FA7-D8F64C56BE45}"/>
              </a:ext>
            </a:extLst>
          </p:cNvPr>
          <p:cNvGraphicFramePr>
            <a:graphicFrameLocks noGrp="1"/>
          </p:cNvGraphicFramePr>
          <p:nvPr>
            <p:ph idx="1"/>
            <p:extLst>
              <p:ext uri="{D42A27DB-BD31-4B8C-83A1-F6EECF244321}">
                <p14:modId xmlns:p14="http://schemas.microsoft.com/office/powerpoint/2010/main" val="540899106"/>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64588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0CE1321-55F7-4C75-93A5-99E59D3B8572}"/>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dirty="0"/>
              <a:t>The law means we all have a role to play in preventing exploitation: </a:t>
            </a:r>
          </a:p>
        </p:txBody>
      </p:sp>
      <p:graphicFrame>
        <p:nvGraphicFramePr>
          <p:cNvPr id="6" name="Content Placeholder 2">
            <a:extLst>
              <a:ext uri="{FF2B5EF4-FFF2-40B4-BE49-F238E27FC236}">
                <a16:creationId xmlns:a16="http://schemas.microsoft.com/office/drawing/2014/main" id="{C0DE632E-9A20-4300-8267-C37E76D06334}"/>
              </a:ext>
            </a:extLst>
          </p:cNvPr>
          <p:cNvGraphicFramePr>
            <a:graphicFrameLocks noGrp="1"/>
          </p:cNvGraphicFramePr>
          <p:nvPr>
            <p:ph idx="1"/>
            <p:extLst>
              <p:ext uri="{D42A27DB-BD31-4B8C-83A1-F6EECF244321}">
                <p14:modId xmlns:p14="http://schemas.microsoft.com/office/powerpoint/2010/main" val="186376080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67003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FAA005-644D-40B3-9FCD-4C19E8E518FC}"/>
              </a:ext>
            </a:extLst>
          </p:cNvPr>
          <p:cNvSpPr>
            <a:spLocks noGrp="1"/>
          </p:cNvSpPr>
          <p:nvPr>
            <p:ph type="title"/>
          </p:nvPr>
        </p:nvSpPr>
        <p:spPr>
          <a:xfrm>
            <a:off x="1043631" y="809898"/>
            <a:ext cx="9942716" cy="1554480"/>
          </a:xfrm>
        </p:spPr>
        <p:txBody>
          <a:bodyPr anchor="ctr">
            <a:normAutofit/>
          </a:bodyPr>
          <a:lstStyle/>
          <a:p>
            <a:r>
              <a:rPr lang="en-GB" sz="4800"/>
              <a:t>Risk Management</a:t>
            </a:r>
          </a:p>
        </p:txBody>
      </p:sp>
      <p:sp>
        <p:nvSpPr>
          <p:cNvPr id="3" name="Content Placeholder 2">
            <a:extLst>
              <a:ext uri="{FF2B5EF4-FFF2-40B4-BE49-F238E27FC236}">
                <a16:creationId xmlns:a16="http://schemas.microsoft.com/office/drawing/2014/main" id="{31C9B91D-9FBD-4CCD-B1EA-92ECFA03312E}"/>
              </a:ext>
            </a:extLst>
          </p:cNvPr>
          <p:cNvSpPr>
            <a:spLocks noGrp="1"/>
          </p:cNvSpPr>
          <p:nvPr>
            <p:ph idx="1"/>
          </p:nvPr>
        </p:nvSpPr>
        <p:spPr>
          <a:xfrm>
            <a:off x="1045028" y="2827177"/>
            <a:ext cx="9941319" cy="3315003"/>
          </a:xfrm>
        </p:spPr>
        <p:txBody>
          <a:bodyPr anchor="ctr">
            <a:normAutofit fontScale="92500" lnSpcReduction="20000"/>
          </a:bodyPr>
          <a:lstStyle/>
          <a:p>
            <a:pPr marL="0" indent="0">
              <a:buFont typeface="Arial" charset="0"/>
              <a:buNone/>
            </a:pPr>
            <a:endParaRPr lang="en-GB" altLang="x-none" sz="2400" dirty="0"/>
          </a:p>
          <a:p>
            <a:pPr marL="0" indent="0">
              <a:buFont typeface="Arial" charset="0"/>
              <a:buNone/>
            </a:pPr>
            <a:r>
              <a:rPr lang="en-GB" altLang="x-none" sz="2400" dirty="0"/>
              <a:t>It</a:t>
            </a:r>
            <a:r>
              <a:rPr lang="en-GB" altLang="en-US" sz="2400" dirty="0"/>
              <a:t>’</a:t>
            </a:r>
            <a:r>
              <a:rPr lang="en-GB" altLang="x-none" sz="2400" dirty="0"/>
              <a:t>s important to take all reasonable steps to protect children and vulnerable adults from exploitation and trafficking so you need to have robust safeguarding systems in place. For example:</a:t>
            </a:r>
          </a:p>
          <a:p>
            <a:pPr eaLnBrk="0" hangingPunct="0">
              <a:buFontTx/>
              <a:buChar char="•"/>
              <a:defRPr/>
            </a:pPr>
            <a:r>
              <a:rPr lang="en-GB" sz="2400" kern="0" dirty="0">
                <a:ea typeface="ＭＳ Ｐゴシック" pitchFamily="34" charset="-128"/>
              </a:rPr>
              <a:t>Always check ID &amp; only accept photo ID (passport, driving licence or PASS logo) &amp; make sure someone else isn’t booking for someone under-age. </a:t>
            </a:r>
          </a:p>
          <a:p>
            <a:pPr eaLnBrk="0" hangingPunct="0">
              <a:buFontTx/>
              <a:buChar char="•"/>
              <a:defRPr/>
            </a:pPr>
            <a:r>
              <a:rPr lang="en-GB" sz="2400" kern="0" dirty="0">
                <a:ea typeface="ＭＳ Ｐゴシック" pitchFamily="34" charset="-128"/>
              </a:rPr>
              <a:t>Encourage staff to be vigilant, to enquire about things that appear to be suspicious, even if this is a colleague, and record &amp; report any concerns. </a:t>
            </a:r>
          </a:p>
          <a:p>
            <a:pPr eaLnBrk="0" hangingPunct="0">
              <a:buFontTx/>
              <a:buChar char="•"/>
              <a:defRPr/>
            </a:pPr>
            <a:r>
              <a:rPr lang="en-GB" sz="2400" kern="0" dirty="0">
                <a:ea typeface="ＭＳ Ｐゴシック" pitchFamily="34" charset="-128"/>
              </a:rPr>
              <a:t>Have a single point of contact for safeguarding concerns.</a:t>
            </a:r>
          </a:p>
          <a:p>
            <a:pPr eaLnBrk="0" hangingPunct="0">
              <a:buFontTx/>
              <a:buChar char="•"/>
              <a:defRPr/>
            </a:pPr>
            <a:r>
              <a:rPr lang="en-GB" sz="2400" kern="0" dirty="0">
                <a:ea typeface="ＭＳ Ｐゴシック" pitchFamily="34" charset="-128"/>
              </a:rPr>
              <a:t>Create links with neighbouring venues and co-ordinate awareness of concerns.</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3286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B4A05DCA-4AEB-4BFE-AD9C-DF23547BF538}"/>
              </a:ext>
            </a:extLst>
          </p:cNvPr>
          <p:cNvSpPr>
            <a:spLocks noGrp="1"/>
          </p:cNvSpPr>
          <p:nvPr>
            <p:ph type="title"/>
          </p:nvPr>
        </p:nvSpPr>
        <p:spPr>
          <a:xfrm>
            <a:off x="958506" y="800392"/>
            <a:ext cx="10264697" cy="1212102"/>
          </a:xfrm>
        </p:spPr>
        <p:txBody>
          <a:bodyPr>
            <a:normAutofit/>
          </a:bodyPr>
          <a:lstStyle/>
          <a:p>
            <a:r>
              <a:rPr lang="en-GB" sz="4000">
                <a:solidFill>
                  <a:srgbClr val="FFFFFF"/>
                </a:solidFill>
              </a:rPr>
              <a:t>What to do</a:t>
            </a:r>
          </a:p>
        </p:txBody>
      </p:sp>
      <p:sp>
        <p:nvSpPr>
          <p:cNvPr id="3" name="Content Placeholder 2">
            <a:extLst>
              <a:ext uri="{FF2B5EF4-FFF2-40B4-BE49-F238E27FC236}">
                <a16:creationId xmlns:a16="http://schemas.microsoft.com/office/drawing/2014/main" id="{094DE1CD-49F9-4469-B0FE-C067D4959FD4}"/>
              </a:ext>
            </a:extLst>
          </p:cNvPr>
          <p:cNvSpPr>
            <a:spLocks noGrp="1"/>
          </p:cNvSpPr>
          <p:nvPr>
            <p:ph idx="1"/>
          </p:nvPr>
        </p:nvSpPr>
        <p:spPr>
          <a:xfrm>
            <a:off x="1367624" y="2490436"/>
            <a:ext cx="9708995" cy="3567173"/>
          </a:xfrm>
        </p:spPr>
        <p:txBody>
          <a:bodyPr anchor="ctr">
            <a:normAutofit fontScale="92500" lnSpcReduction="10000"/>
          </a:bodyPr>
          <a:lstStyle/>
          <a:p>
            <a:pPr eaLnBrk="0" hangingPunct="0">
              <a:buFontTx/>
              <a:buChar char="•"/>
            </a:pPr>
            <a:endParaRPr lang="en-GB" altLang="x-none" sz="2400" dirty="0">
              <a:latin typeface="Arial" charset="0"/>
            </a:endParaRPr>
          </a:p>
          <a:p>
            <a:pPr eaLnBrk="0" hangingPunct="0">
              <a:buFontTx/>
              <a:buChar char="•"/>
            </a:pPr>
            <a:r>
              <a:rPr lang="en-GB" altLang="x-none" sz="2400" dirty="0">
                <a:latin typeface="Arial" charset="0"/>
              </a:rPr>
              <a:t>Speak to your Supervisor / Manager / Safeguarding Lead</a:t>
            </a:r>
          </a:p>
          <a:p>
            <a:pPr eaLnBrk="0" hangingPunct="0">
              <a:buFontTx/>
              <a:buChar char="•"/>
            </a:pPr>
            <a:r>
              <a:rPr lang="en-GB" altLang="x-none" sz="2400" dirty="0">
                <a:latin typeface="Arial" charset="0"/>
              </a:rPr>
              <a:t>Call the Police – </a:t>
            </a:r>
            <a:r>
              <a:rPr lang="en-GB" altLang="x-none" sz="2400" b="1" dirty="0">
                <a:latin typeface="Arial" charset="0"/>
              </a:rPr>
              <a:t>101</a:t>
            </a:r>
            <a:r>
              <a:rPr lang="en-GB" altLang="x-none" sz="2400" dirty="0">
                <a:latin typeface="Arial" charset="0"/>
              </a:rPr>
              <a:t> or in an emergency </a:t>
            </a:r>
            <a:r>
              <a:rPr lang="en-GB" altLang="x-none" sz="2400" b="1" dirty="0">
                <a:latin typeface="Arial" charset="0"/>
              </a:rPr>
              <a:t>999</a:t>
            </a:r>
          </a:p>
          <a:p>
            <a:pPr eaLnBrk="0" hangingPunct="0">
              <a:buFontTx/>
              <a:buChar char="•"/>
            </a:pPr>
            <a:r>
              <a:rPr lang="en-GB" altLang="x-none" sz="2400" dirty="0">
                <a:latin typeface="Arial" charset="0"/>
              </a:rPr>
              <a:t>Download and secure any CCTV </a:t>
            </a:r>
          </a:p>
          <a:p>
            <a:pPr eaLnBrk="0" hangingPunct="0">
              <a:buFontTx/>
              <a:buChar char="•"/>
            </a:pPr>
            <a:r>
              <a:rPr lang="en-GB" altLang="x-none" sz="2400" dirty="0">
                <a:latin typeface="Arial" charset="0"/>
              </a:rPr>
              <a:t>Record any relevant details- descriptions of any potential offenders / victims</a:t>
            </a:r>
          </a:p>
          <a:p>
            <a:pPr eaLnBrk="0" hangingPunct="0">
              <a:buFontTx/>
              <a:buChar char="•"/>
            </a:pPr>
            <a:r>
              <a:rPr lang="en-GB" altLang="x-none" sz="2400" dirty="0">
                <a:latin typeface="Arial" charset="0"/>
              </a:rPr>
              <a:t>Identify methods of payments i.e. cash / credit / debit cards</a:t>
            </a:r>
          </a:p>
          <a:p>
            <a:pPr eaLnBrk="0" hangingPunct="0">
              <a:buFontTx/>
              <a:buChar char="•"/>
            </a:pPr>
            <a:r>
              <a:rPr lang="en-GB" altLang="x-none" sz="2400" dirty="0">
                <a:latin typeface="Arial" charset="0"/>
              </a:rPr>
              <a:t>Call </a:t>
            </a:r>
            <a:r>
              <a:rPr lang="en-GB" altLang="x-none" sz="2400" dirty="0" err="1">
                <a:latin typeface="Arial" charset="0"/>
              </a:rPr>
              <a:t>Crimestoppers</a:t>
            </a:r>
            <a:r>
              <a:rPr lang="en-GB" altLang="x-none" sz="2400" dirty="0">
                <a:latin typeface="Arial" charset="0"/>
              </a:rPr>
              <a:t> on </a:t>
            </a:r>
            <a:r>
              <a:rPr lang="en-GB" altLang="x-none" sz="2400" b="1" dirty="0">
                <a:latin typeface="Arial" charset="0"/>
              </a:rPr>
              <a:t>0800 </a:t>
            </a:r>
            <a:r>
              <a:rPr lang="en-GB" altLang="x-none" sz="2400" b="1">
                <a:latin typeface="Arial" charset="0"/>
              </a:rPr>
              <a:t>555 111</a:t>
            </a:r>
            <a:endParaRPr lang="en-GB" altLang="x-none" sz="2400" b="1" dirty="0">
              <a:latin typeface="Arial" charset="0"/>
            </a:endParaRPr>
          </a:p>
          <a:p>
            <a:pPr eaLnBrk="0" hangingPunct="0">
              <a:buFontTx/>
              <a:buChar char="•"/>
            </a:pPr>
            <a:r>
              <a:rPr lang="en-GB" altLang="x-none" sz="2400" dirty="0">
                <a:latin typeface="Arial" charset="0"/>
              </a:rPr>
              <a:t>Call</a:t>
            </a:r>
            <a:r>
              <a:rPr lang="en-GB" altLang="x-none" sz="2400" b="1" dirty="0">
                <a:latin typeface="Arial" charset="0"/>
              </a:rPr>
              <a:t> 0121 704 8021 </a:t>
            </a:r>
            <a:r>
              <a:rPr lang="en-GB" altLang="x-none" sz="2400" dirty="0">
                <a:latin typeface="Arial" charset="0"/>
              </a:rPr>
              <a:t>for support for anyone who is being exploited</a:t>
            </a:r>
          </a:p>
          <a:p>
            <a:endParaRPr lang="en-GB" sz="2400" dirty="0"/>
          </a:p>
        </p:txBody>
      </p:sp>
    </p:spTree>
    <p:extLst>
      <p:ext uri="{BB962C8B-B14F-4D97-AF65-F5344CB8AC3E}">
        <p14:creationId xmlns:p14="http://schemas.microsoft.com/office/powerpoint/2010/main" val="31314828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TotalTime>
  <Words>1983</Words>
  <Application>Microsoft Office PowerPoint</Application>
  <PresentationFormat>Widescreen</PresentationFormat>
  <Paragraphs>116</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Courier New</vt:lpstr>
      <vt:lpstr>Office Theme</vt:lpstr>
      <vt:lpstr>Exploitation training for Hotels,  B &amp; B’s etc. in Solihull</vt:lpstr>
      <vt:lpstr>  </vt:lpstr>
      <vt:lpstr>Exploitation is a form of abuse where someone is groomed, then forced or made to do things for the benefit of others.</vt:lpstr>
      <vt:lpstr> Human Trafficking</vt:lpstr>
      <vt:lpstr>PowerPoint Presentation</vt:lpstr>
      <vt:lpstr> Offenders will also try to groom protective adults and the environment. </vt:lpstr>
      <vt:lpstr>The law means we all have a role to play in preventing exploitation: </vt:lpstr>
      <vt:lpstr>Risk Management</vt:lpstr>
      <vt:lpstr>What to do</vt:lpstr>
      <vt:lpstr>Further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Exploitation training for licenced premises in Solihull</dc:title>
  <dc:creator>Lewis, Denise (Strategic Services Directorate - Solihull MBC)</dc:creator>
  <cp:lastModifiedBy>Cartwright, Rhys (Adult Care and Support, Solihull MBC)</cp:lastModifiedBy>
  <cp:revision>34</cp:revision>
  <dcterms:created xsi:type="dcterms:W3CDTF">2021-10-11T14:09:45Z</dcterms:created>
  <dcterms:modified xsi:type="dcterms:W3CDTF">2022-01-20T12:08:24Z</dcterms:modified>
</cp:coreProperties>
</file>