
<file path=[Content_Types].xml><?xml version="1.0" encoding="utf-8"?>
<Types xmlns="http://schemas.openxmlformats.org/package/2006/content-types">
  <Default Extension="jfif"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76" r:id="rId4"/>
    <p:sldMasterId id="2147483648" r:id="rId5"/>
  </p:sldMasterIdLst>
  <p:notesMasterIdLst>
    <p:notesMasterId r:id="rId20"/>
  </p:notesMasterIdLst>
  <p:sldIdLst>
    <p:sldId id="256" r:id="rId6"/>
    <p:sldId id="269" r:id="rId7"/>
    <p:sldId id="257" r:id="rId8"/>
    <p:sldId id="280" r:id="rId9"/>
    <p:sldId id="259" r:id="rId10"/>
    <p:sldId id="260" r:id="rId11"/>
    <p:sldId id="270" r:id="rId12"/>
    <p:sldId id="272" r:id="rId13"/>
    <p:sldId id="274" r:id="rId14"/>
    <p:sldId id="275" r:id="rId15"/>
    <p:sldId id="276" r:id="rId16"/>
    <p:sldId id="277" r:id="rId17"/>
    <p:sldId id="278" r:id="rId18"/>
    <p:sldId id="2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CFD5EA"/>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3311FD-213F-1BEA-CB1B-8F42579C4455}" v="30" dt="2024-02-15T12:20:16.4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68" autoAdjust="0"/>
  </p:normalViewPr>
  <p:slideViewPr>
    <p:cSldViewPr snapToGrid="0">
      <p:cViewPr varScale="1">
        <p:scale>
          <a:sx n="106" d="100"/>
          <a:sy n="106" d="100"/>
        </p:scale>
        <p:origin x="108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0B52B0-213C-4FCC-8CB5-01E35BFBB8E5}" type="datetimeFigureOut">
              <a:rPr lang="en-GB" smtClean="0"/>
              <a:t>20/02/24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76CD88-A3A9-40A4-9901-2931EE7A180D}" type="slidenum">
              <a:rPr lang="en-GB" smtClean="0"/>
              <a:t>‹#›</a:t>
            </a:fld>
            <a:endParaRPr lang="en-GB"/>
          </a:p>
        </p:txBody>
      </p:sp>
    </p:spTree>
    <p:extLst>
      <p:ext uri="{BB962C8B-B14F-4D97-AF65-F5344CB8AC3E}">
        <p14:creationId xmlns:p14="http://schemas.microsoft.com/office/powerpoint/2010/main" val="3844354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CC76CD88-A3A9-40A4-9901-2931EE7A180D}" type="slidenum">
              <a:rPr lang="en-GB" smtClean="0"/>
              <a:t>3</a:t>
            </a:fld>
            <a:endParaRPr lang="en-GB"/>
          </a:p>
        </p:txBody>
      </p:sp>
    </p:spTree>
    <p:extLst>
      <p:ext uri="{BB962C8B-B14F-4D97-AF65-F5344CB8AC3E}">
        <p14:creationId xmlns:p14="http://schemas.microsoft.com/office/powerpoint/2010/main" val="222592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A57786-80EA-4F53-B602-322633D8BEFA}" type="slidenum">
              <a:rPr lang="en-GB" smtClean="0"/>
              <a:t>8</a:t>
            </a:fld>
            <a:endParaRPr lang="en-GB"/>
          </a:p>
        </p:txBody>
      </p:sp>
    </p:spTree>
    <p:extLst>
      <p:ext uri="{BB962C8B-B14F-4D97-AF65-F5344CB8AC3E}">
        <p14:creationId xmlns:p14="http://schemas.microsoft.com/office/powerpoint/2010/main" val="2640797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A57786-80EA-4F53-B602-322633D8BEFA}" type="slidenum">
              <a:rPr lang="en-GB" smtClean="0"/>
              <a:t>9</a:t>
            </a:fld>
            <a:endParaRPr lang="en-GB"/>
          </a:p>
        </p:txBody>
      </p:sp>
    </p:spTree>
    <p:extLst>
      <p:ext uri="{BB962C8B-B14F-4D97-AF65-F5344CB8AC3E}">
        <p14:creationId xmlns:p14="http://schemas.microsoft.com/office/powerpoint/2010/main" val="1152262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A57786-80EA-4F53-B602-322633D8BEFA}" type="slidenum">
              <a:rPr lang="en-GB" smtClean="0"/>
              <a:t>10</a:t>
            </a:fld>
            <a:endParaRPr lang="en-GB"/>
          </a:p>
        </p:txBody>
      </p:sp>
    </p:spTree>
    <p:extLst>
      <p:ext uri="{BB962C8B-B14F-4D97-AF65-F5344CB8AC3E}">
        <p14:creationId xmlns:p14="http://schemas.microsoft.com/office/powerpoint/2010/main" val="1649070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A57786-80EA-4F53-B602-322633D8BEFA}" type="slidenum">
              <a:rPr lang="en-GB" smtClean="0"/>
              <a:t>11</a:t>
            </a:fld>
            <a:endParaRPr lang="en-GB"/>
          </a:p>
        </p:txBody>
      </p:sp>
    </p:spTree>
    <p:extLst>
      <p:ext uri="{BB962C8B-B14F-4D97-AF65-F5344CB8AC3E}">
        <p14:creationId xmlns:p14="http://schemas.microsoft.com/office/powerpoint/2010/main" val="3804082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A57786-80EA-4F53-B602-322633D8BEFA}" type="slidenum">
              <a:rPr lang="en-GB" smtClean="0"/>
              <a:t>12</a:t>
            </a:fld>
            <a:endParaRPr lang="en-GB"/>
          </a:p>
        </p:txBody>
      </p:sp>
    </p:spTree>
    <p:extLst>
      <p:ext uri="{BB962C8B-B14F-4D97-AF65-F5344CB8AC3E}">
        <p14:creationId xmlns:p14="http://schemas.microsoft.com/office/powerpoint/2010/main" val="2647459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45991-5E2F-04A2-2661-4C50E664A3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417A99D-FD66-490D-500E-7FC7003EDD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907C4CC-289B-7AE7-87E1-30B51EFE4E80}"/>
              </a:ext>
            </a:extLst>
          </p:cNvPr>
          <p:cNvSpPr>
            <a:spLocks noGrp="1"/>
          </p:cNvSpPr>
          <p:nvPr>
            <p:ph type="dt" sz="half" idx="10"/>
          </p:nvPr>
        </p:nvSpPr>
        <p:spPr/>
        <p:txBody>
          <a:bodyPr/>
          <a:lstStyle/>
          <a:p>
            <a:fld id="{F0AFED7F-11C3-414F-AA0D-D5DE259E69D0}" type="datetimeFigureOut">
              <a:rPr lang="en-GB" smtClean="0"/>
              <a:t>20/02/24</a:t>
            </a:fld>
            <a:endParaRPr lang="en-GB"/>
          </a:p>
        </p:txBody>
      </p:sp>
      <p:sp>
        <p:nvSpPr>
          <p:cNvPr id="5" name="Footer Placeholder 4">
            <a:extLst>
              <a:ext uri="{FF2B5EF4-FFF2-40B4-BE49-F238E27FC236}">
                <a16:creationId xmlns:a16="http://schemas.microsoft.com/office/drawing/2014/main" id="{CCDBA47B-D7FF-4501-6BC2-25880EE45E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64C0E1-7D47-2433-ED37-BFBFB46DE81D}"/>
              </a:ext>
            </a:extLst>
          </p:cNvPr>
          <p:cNvSpPr>
            <a:spLocks noGrp="1"/>
          </p:cNvSpPr>
          <p:nvPr>
            <p:ph type="sldNum" sz="quarter" idx="12"/>
          </p:nvPr>
        </p:nvSpPr>
        <p:spPr/>
        <p:txBody>
          <a:bodyPr/>
          <a:lstStyle/>
          <a:p>
            <a:fld id="{CBC1C844-60E9-4ED1-AC4D-3B3495F924C3}" type="slidenum">
              <a:rPr lang="en-GB" smtClean="0"/>
              <a:t>‹#›</a:t>
            </a:fld>
            <a:endParaRPr lang="en-GB"/>
          </a:p>
        </p:txBody>
      </p:sp>
    </p:spTree>
    <p:extLst>
      <p:ext uri="{BB962C8B-B14F-4D97-AF65-F5344CB8AC3E}">
        <p14:creationId xmlns:p14="http://schemas.microsoft.com/office/powerpoint/2010/main" val="885219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468A-829A-317D-D40B-392A9E13DB9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488F9A-E6E8-3474-430B-F5F2D2D800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7C615A-2A8E-3095-10D8-FEDC54DB2513}"/>
              </a:ext>
            </a:extLst>
          </p:cNvPr>
          <p:cNvSpPr>
            <a:spLocks noGrp="1"/>
          </p:cNvSpPr>
          <p:nvPr>
            <p:ph type="dt" sz="half" idx="10"/>
          </p:nvPr>
        </p:nvSpPr>
        <p:spPr/>
        <p:txBody>
          <a:bodyPr/>
          <a:lstStyle/>
          <a:p>
            <a:fld id="{F0AFED7F-11C3-414F-AA0D-D5DE259E69D0}" type="datetimeFigureOut">
              <a:rPr lang="en-GB" smtClean="0"/>
              <a:t>20/02/24</a:t>
            </a:fld>
            <a:endParaRPr lang="en-GB"/>
          </a:p>
        </p:txBody>
      </p:sp>
      <p:sp>
        <p:nvSpPr>
          <p:cNvPr id="5" name="Footer Placeholder 4">
            <a:extLst>
              <a:ext uri="{FF2B5EF4-FFF2-40B4-BE49-F238E27FC236}">
                <a16:creationId xmlns:a16="http://schemas.microsoft.com/office/drawing/2014/main" id="{DF282628-1C87-B17B-EC58-0BFE8D7E8A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2D99C2-59B5-CA4B-CDE7-AC45C38B7654}"/>
              </a:ext>
            </a:extLst>
          </p:cNvPr>
          <p:cNvSpPr>
            <a:spLocks noGrp="1"/>
          </p:cNvSpPr>
          <p:nvPr>
            <p:ph type="sldNum" sz="quarter" idx="12"/>
          </p:nvPr>
        </p:nvSpPr>
        <p:spPr/>
        <p:txBody>
          <a:bodyPr/>
          <a:lstStyle/>
          <a:p>
            <a:fld id="{CBC1C844-60E9-4ED1-AC4D-3B3495F924C3}" type="slidenum">
              <a:rPr lang="en-GB" smtClean="0"/>
              <a:t>‹#›</a:t>
            </a:fld>
            <a:endParaRPr lang="en-GB"/>
          </a:p>
        </p:txBody>
      </p:sp>
    </p:spTree>
    <p:extLst>
      <p:ext uri="{BB962C8B-B14F-4D97-AF65-F5344CB8AC3E}">
        <p14:creationId xmlns:p14="http://schemas.microsoft.com/office/powerpoint/2010/main" val="293211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0226E9-C2EC-564E-ABA3-97415A82E76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108379-B95B-9832-BD45-372B0C8DE9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F85382-F033-95A7-2FAF-86D2E9F503F2}"/>
              </a:ext>
            </a:extLst>
          </p:cNvPr>
          <p:cNvSpPr>
            <a:spLocks noGrp="1"/>
          </p:cNvSpPr>
          <p:nvPr>
            <p:ph type="dt" sz="half" idx="10"/>
          </p:nvPr>
        </p:nvSpPr>
        <p:spPr/>
        <p:txBody>
          <a:bodyPr/>
          <a:lstStyle/>
          <a:p>
            <a:fld id="{F0AFED7F-11C3-414F-AA0D-D5DE259E69D0}" type="datetimeFigureOut">
              <a:rPr lang="en-GB" smtClean="0"/>
              <a:t>20/02/24</a:t>
            </a:fld>
            <a:endParaRPr lang="en-GB"/>
          </a:p>
        </p:txBody>
      </p:sp>
      <p:sp>
        <p:nvSpPr>
          <p:cNvPr id="5" name="Footer Placeholder 4">
            <a:extLst>
              <a:ext uri="{FF2B5EF4-FFF2-40B4-BE49-F238E27FC236}">
                <a16:creationId xmlns:a16="http://schemas.microsoft.com/office/drawing/2014/main" id="{EE1F5AE6-B70E-2ADC-79F7-93A73EF909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BD51D9-6DC8-F6A6-39CE-21754AF3DA93}"/>
              </a:ext>
            </a:extLst>
          </p:cNvPr>
          <p:cNvSpPr>
            <a:spLocks noGrp="1"/>
          </p:cNvSpPr>
          <p:nvPr>
            <p:ph type="sldNum" sz="quarter" idx="12"/>
          </p:nvPr>
        </p:nvSpPr>
        <p:spPr/>
        <p:txBody>
          <a:bodyPr/>
          <a:lstStyle/>
          <a:p>
            <a:fld id="{CBC1C844-60E9-4ED1-AC4D-3B3495F924C3}" type="slidenum">
              <a:rPr lang="en-GB" smtClean="0"/>
              <a:t>‹#›</a:t>
            </a:fld>
            <a:endParaRPr lang="en-GB"/>
          </a:p>
        </p:txBody>
      </p:sp>
    </p:spTree>
    <p:extLst>
      <p:ext uri="{BB962C8B-B14F-4D97-AF65-F5344CB8AC3E}">
        <p14:creationId xmlns:p14="http://schemas.microsoft.com/office/powerpoint/2010/main" val="3481541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5D1EB-56AA-3A9C-4688-64E28637B8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5DB899-D2A8-CAAD-AE3D-2C86EFE2BB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D6ACDF-3675-00AD-A3B5-8666E85D04EF}"/>
              </a:ext>
            </a:extLst>
          </p:cNvPr>
          <p:cNvSpPr>
            <a:spLocks noGrp="1"/>
          </p:cNvSpPr>
          <p:nvPr>
            <p:ph type="dt" sz="half" idx="10"/>
          </p:nvPr>
        </p:nvSpPr>
        <p:spPr/>
        <p:txBody>
          <a:bodyPr/>
          <a:lstStyle/>
          <a:p>
            <a:fld id="{3B736B13-4C1D-47AE-8727-067155FAB221}" type="datetimeFigureOut">
              <a:rPr lang="en-GB" smtClean="0"/>
              <a:t>20/02/24</a:t>
            </a:fld>
            <a:endParaRPr lang="en-GB"/>
          </a:p>
        </p:txBody>
      </p:sp>
      <p:sp>
        <p:nvSpPr>
          <p:cNvPr id="5" name="Footer Placeholder 4">
            <a:extLst>
              <a:ext uri="{FF2B5EF4-FFF2-40B4-BE49-F238E27FC236}">
                <a16:creationId xmlns:a16="http://schemas.microsoft.com/office/drawing/2014/main" id="{97D94244-50C1-07C5-0DFA-21A09C7079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FF61C4-9974-735E-7E83-4C6F16FC3E5D}"/>
              </a:ext>
            </a:extLst>
          </p:cNvPr>
          <p:cNvSpPr>
            <a:spLocks noGrp="1"/>
          </p:cNvSpPr>
          <p:nvPr>
            <p:ph type="sldNum" sz="quarter" idx="12"/>
          </p:nvPr>
        </p:nvSpPr>
        <p:spPr/>
        <p:txBody>
          <a:bodyPr/>
          <a:lstStyle/>
          <a:p>
            <a:fld id="{C78B3560-9A39-4251-863E-56755372F33B}" type="slidenum">
              <a:rPr lang="en-GB" smtClean="0"/>
              <a:t>‹#›</a:t>
            </a:fld>
            <a:endParaRPr lang="en-GB"/>
          </a:p>
        </p:txBody>
      </p:sp>
    </p:spTree>
    <p:extLst>
      <p:ext uri="{BB962C8B-B14F-4D97-AF65-F5344CB8AC3E}">
        <p14:creationId xmlns:p14="http://schemas.microsoft.com/office/powerpoint/2010/main" val="962523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2CDE00-DD94-3A2D-CD9B-D6BA3B6E0B08}"/>
              </a:ext>
            </a:extLst>
          </p:cNvPr>
          <p:cNvSpPr>
            <a:spLocks noGrp="1"/>
          </p:cNvSpPr>
          <p:nvPr>
            <p:ph type="dt" sz="half" idx="10"/>
          </p:nvPr>
        </p:nvSpPr>
        <p:spPr/>
        <p:txBody>
          <a:bodyPr/>
          <a:lstStyle/>
          <a:p>
            <a:fld id="{3B736B13-4C1D-47AE-8727-067155FAB221}" type="datetimeFigureOut">
              <a:rPr lang="en-GB" smtClean="0"/>
              <a:t>20/02/24</a:t>
            </a:fld>
            <a:endParaRPr lang="en-GB"/>
          </a:p>
        </p:txBody>
      </p:sp>
      <p:sp>
        <p:nvSpPr>
          <p:cNvPr id="3" name="Footer Placeholder 2">
            <a:extLst>
              <a:ext uri="{FF2B5EF4-FFF2-40B4-BE49-F238E27FC236}">
                <a16:creationId xmlns:a16="http://schemas.microsoft.com/office/drawing/2014/main" id="{F009A823-D103-2791-16C6-37A1ED3A6B6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67D9C23-5686-BB82-6270-2CC97B193E81}"/>
              </a:ext>
            </a:extLst>
          </p:cNvPr>
          <p:cNvSpPr>
            <a:spLocks noGrp="1"/>
          </p:cNvSpPr>
          <p:nvPr>
            <p:ph type="sldNum" sz="quarter" idx="12"/>
          </p:nvPr>
        </p:nvSpPr>
        <p:spPr/>
        <p:txBody>
          <a:bodyPr/>
          <a:lstStyle/>
          <a:p>
            <a:fld id="{C78B3560-9A39-4251-863E-56755372F33B}" type="slidenum">
              <a:rPr lang="en-GB" smtClean="0"/>
              <a:t>‹#›</a:t>
            </a:fld>
            <a:endParaRPr lang="en-GB"/>
          </a:p>
        </p:txBody>
      </p:sp>
    </p:spTree>
    <p:extLst>
      <p:ext uri="{BB962C8B-B14F-4D97-AF65-F5344CB8AC3E}">
        <p14:creationId xmlns:p14="http://schemas.microsoft.com/office/powerpoint/2010/main" val="2066344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33505-E16D-16AE-F964-1AFD0EFBEF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2B7325B-4180-9599-046C-CDAE9E3229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D8268DB-2DD8-42ED-DB89-BD7462522CFE}"/>
              </a:ext>
            </a:extLst>
          </p:cNvPr>
          <p:cNvSpPr>
            <a:spLocks noGrp="1"/>
          </p:cNvSpPr>
          <p:nvPr>
            <p:ph type="dt" sz="half" idx="10"/>
          </p:nvPr>
        </p:nvSpPr>
        <p:spPr/>
        <p:txBody>
          <a:bodyPr/>
          <a:lstStyle/>
          <a:p>
            <a:fld id="{3B736B13-4C1D-47AE-8727-067155FAB221}" type="datetimeFigureOut">
              <a:rPr lang="en-GB" smtClean="0"/>
              <a:t>20/02/24</a:t>
            </a:fld>
            <a:endParaRPr lang="en-GB"/>
          </a:p>
        </p:txBody>
      </p:sp>
      <p:sp>
        <p:nvSpPr>
          <p:cNvPr id="5" name="Footer Placeholder 4">
            <a:extLst>
              <a:ext uri="{FF2B5EF4-FFF2-40B4-BE49-F238E27FC236}">
                <a16:creationId xmlns:a16="http://schemas.microsoft.com/office/drawing/2014/main" id="{E2E742C9-2A70-7409-4C45-932F215644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0EB84A-E5C8-91CF-42B6-028BC31431E8}"/>
              </a:ext>
            </a:extLst>
          </p:cNvPr>
          <p:cNvSpPr>
            <a:spLocks noGrp="1"/>
          </p:cNvSpPr>
          <p:nvPr>
            <p:ph type="sldNum" sz="quarter" idx="12"/>
          </p:nvPr>
        </p:nvSpPr>
        <p:spPr/>
        <p:txBody>
          <a:bodyPr/>
          <a:lstStyle/>
          <a:p>
            <a:fld id="{C78B3560-9A39-4251-863E-56755372F33B}" type="slidenum">
              <a:rPr lang="en-GB" smtClean="0"/>
              <a:t>‹#›</a:t>
            </a:fld>
            <a:endParaRPr lang="en-GB"/>
          </a:p>
        </p:txBody>
      </p:sp>
    </p:spTree>
    <p:extLst>
      <p:ext uri="{BB962C8B-B14F-4D97-AF65-F5344CB8AC3E}">
        <p14:creationId xmlns:p14="http://schemas.microsoft.com/office/powerpoint/2010/main" val="738310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C6FCC-D75A-B5AD-F951-4D832ED944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6B2B3D-0E71-9AF6-A8F2-22BD15B67B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359406-3E70-00D6-337A-A158AE9E8CDA}"/>
              </a:ext>
            </a:extLst>
          </p:cNvPr>
          <p:cNvSpPr>
            <a:spLocks noGrp="1"/>
          </p:cNvSpPr>
          <p:nvPr>
            <p:ph type="dt" sz="half" idx="10"/>
          </p:nvPr>
        </p:nvSpPr>
        <p:spPr/>
        <p:txBody>
          <a:bodyPr/>
          <a:lstStyle/>
          <a:p>
            <a:fld id="{F0AFED7F-11C3-414F-AA0D-D5DE259E69D0}" type="datetimeFigureOut">
              <a:rPr lang="en-GB" smtClean="0"/>
              <a:t>20/02/24</a:t>
            </a:fld>
            <a:endParaRPr lang="en-GB"/>
          </a:p>
        </p:txBody>
      </p:sp>
      <p:sp>
        <p:nvSpPr>
          <p:cNvPr id="5" name="Footer Placeholder 4">
            <a:extLst>
              <a:ext uri="{FF2B5EF4-FFF2-40B4-BE49-F238E27FC236}">
                <a16:creationId xmlns:a16="http://schemas.microsoft.com/office/drawing/2014/main" id="{E2E8065C-8D84-891D-C2FB-822E288418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2DA45B-CEF8-AFBF-8529-D82E843762F6}"/>
              </a:ext>
            </a:extLst>
          </p:cNvPr>
          <p:cNvSpPr>
            <a:spLocks noGrp="1"/>
          </p:cNvSpPr>
          <p:nvPr>
            <p:ph type="sldNum" sz="quarter" idx="12"/>
          </p:nvPr>
        </p:nvSpPr>
        <p:spPr/>
        <p:txBody>
          <a:bodyPr/>
          <a:lstStyle/>
          <a:p>
            <a:fld id="{CBC1C844-60E9-4ED1-AC4D-3B3495F924C3}" type="slidenum">
              <a:rPr lang="en-GB" smtClean="0"/>
              <a:t>‹#›</a:t>
            </a:fld>
            <a:endParaRPr lang="en-GB"/>
          </a:p>
        </p:txBody>
      </p:sp>
    </p:spTree>
    <p:extLst>
      <p:ext uri="{BB962C8B-B14F-4D97-AF65-F5344CB8AC3E}">
        <p14:creationId xmlns:p14="http://schemas.microsoft.com/office/powerpoint/2010/main" val="2919081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95AF7-432F-067E-724C-4B480995DC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35300A7-4F33-DAFA-656A-482BE6B3AB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EF8537-A17D-C77F-7101-949A87FA28F9}"/>
              </a:ext>
            </a:extLst>
          </p:cNvPr>
          <p:cNvSpPr>
            <a:spLocks noGrp="1"/>
          </p:cNvSpPr>
          <p:nvPr>
            <p:ph type="dt" sz="half" idx="10"/>
          </p:nvPr>
        </p:nvSpPr>
        <p:spPr/>
        <p:txBody>
          <a:bodyPr/>
          <a:lstStyle/>
          <a:p>
            <a:fld id="{F0AFED7F-11C3-414F-AA0D-D5DE259E69D0}" type="datetimeFigureOut">
              <a:rPr lang="en-GB" smtClean="0"/>
              <a:t>20/02/24</a:t>
            </a:fld>
            <a:endParaRPr lang="en-GB"/>
          </a:p>
        </p:txBody>
      </p:sp>
      <p:sp>
        <p:nvSpPr>
          <p:cNvPr id="5" name="Footer Placeholder 4">
            <a:extLst>
              <a:ext uri="{FF2B5EF4-FFF2-40B4-BE49-F238E27FC236}">
                <a16:creationId xmlns:a16="http://schemas.microsoft.com/office/drawing/2014/main" id="{292493B6-10FA-01B1-DE3E-BEA3A10DAB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A48B7F-379B-B189-4A5A-24F53EB56A8D}"/>
              </a:ext>
            </a:extLst>
          </p:cNvPr>
          <p:cNvSpPr>
            <a:spLocks noGrp="1"/>
          </p:cNvSpPr>
          <p:nvPr>
            <p:ph type="sldNum" sz="quarter" idx="12"/>
          </p:nvPr>
        </p:nvSpPr>
        <p:spPr/>
        <p:txBody>
          <a:bodyPr/>
          <a:lstStyle/>
          <a:p>
            <a:fld id="{CBC1C844-60E9-4ED1-AC4D-3B3495F924C3}" type="slidenum">
              <a:rPr lang="en-GB" smtClean="0"/>
              <a:t>‹#›</a:t>
            </a:fld>
            <a:endParaRPr lang="en-GB"/>
          </a:p>
        </p:txBody>
      </p:sp>
    </p:spTree>
    <p:extLst>
      <p:ext uri="{BB962C8B-B14F-4D97-AF65-F5344CB8AC3E}">
        <p14:creationId xmlns:p14="http://schemas.microsoft.com/office/powerpoint/2010/main" val="2115521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4B84-B25B-1EC9-5593-DEBE40CBE0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8421A9-0187-37CF-4108-BD98CE88A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A70FDA0-EE50-90FE-07C8-7FFD85D017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BD3EDD0-0AEA-BED1-FCA2-8937F7E08A31}"/>
              </a:ext>
            </a:extLst>
          </p:cNvPr>
          <p:cNvSpPr>
            <a:spLocks noGrp="1"/>
          </p:cNvSpPr>
          <p:nvPr>
            <p:ph type="dt" sz="half" idx="10"/>
          </p:nvPr>
        </p:nvSpPr>
        <p:spPr/>
        <p:txBody>
          <a:bodyPr/>
          <a:lstStyle/>
          <a:p>
            <a:fld id="{F0AFED7F-11C3-414F-AA0D-D5DE259E69D0}" type="datetimeFigureOut">
              <a:rPr lang="en-GB" smtClean="0"/>
              <a:t>20/02/24</a:t>
            </a:fld>
            <a:endParaRPr lang="en-GB"/>
          </a:p>
        </p:txBody>
      </p:sp>
      <p:sp>
        <p:nvSpPr>
          <p:cNvPr id="6" name="Footer Placeholder 5">
            <a:extLst>
              <a:ext uri="{FF2B5EF4-FFF2-40B4-BE49-F238E27FC236}">
                <a16:creationId xmlns:a16="http://schemas.microsoft.com/office/drawing/2014/main" id="{A3447938-002C-E928-6FC3-A06833DD6E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BC9D8F-1A13-DC7C-01D2-E8B6F76AC594}"/>
              </a:ext>
            </a:extLst>
          </p:cNvPr>
          <p:cNvSpPr>
            <a:spLocks noGrp="1"/>
          </p:cNvSpPr>
          <p:nvPr>
            <p:ph type="sldNum" sz="quarter" idx="12"/>
          </p:nvPr>
        </p:nvSpPr>
        <p:spPr/>
        <p:txBody>
          <a:bodyPr/>
          <a:lstStyle/>
          <a:p>
            <a:fld id="{CBC1C844-60E9-4ED1-AC4D-3B3495F924C3}" type="slidenum">
              <a:rPr lang="en-GB" smtClean="0"/>
              <a:t>‹#›</a:t>
            </a:fld>
            <a:endParaRPr lang="en-GB"/>
          </a:p>
        </p:txBody>
      </p:sp>
    </p:spTree>
    <p:extLst>
      <p:ext uri="{BB962C8B-B14F-4D97-AF65-F5344CB8AC3E}">
        <p14:creationId xmlns:p14="http://schemas.microsoft.com/office/powerpoint/2010/main" val="3220015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DC783-5EF8-E394-7F16-9058CFEF614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FBCD2E-2F98-FC00-F684-B2F4C9866A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DF3217-F0FB-53A9-ABAE-B78A491E54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8A38418-3210-C5B1-5F14-4628AA5FCC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D1EC91-D282-B647-B0A9-9EA28A70E1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8F37518-995F-D5CA-404D-C631FF7280D5}"/>
              </a:ext>
            </a:extLst>
          </p:cNvPr>
          <p:cNvSpPr>
            <a:spLocks noGrp="1"/>
          </p:cNvSpPr>
          <p:nvPr>
            <p:ph type="dt" sz="half" idx="10"/>
          </p:nvPr>
        </p:nvSpPr>
        <p:spPr/>
        <p:txBody>
          <a:bodyPr/>
          <a:lstStyle/>
          <a:p>
            <a:fld id="{F0AFED7F-11C3-414F-AA0D-D5DE259E69D0}" type="datetimeFigureOut">
              <a:rPr lang="en-GB" smtClean="0"/>
              <a:t>20/02/24</a:t>
            </a:fld>
            <a:endParaRPr lang="en-GB"/>
          </a:p>
        </p:txBody>
      </p:sp>
      <p:sp>
        <p:nvSpPr>
          <p:cNvPr id="8" name="Footer Placeholder 7">
            <a:extLst>
              <a:ext uri="{FF2B5EF4-FFF2-40B4-BE49-F238E27FC236}">
                <a16:creationId xmlns:a16="http://schemas.microsoft.com/office/drawing/2014/main" id="{6A14D43F-175D-E2B4-02D7-176CD05365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BD0AAC3-E318-6CC3-468F-E25C10464FF7}"/>
              </a:ext>
            </a:extLst>
          </p:cNvPr>
          <p:cNvSpPr>
            <a:spLocks noGrp="1"/>
          </p:cNvSpPr>
          <p:nvPr>
            <p:ph type="sldNum" sz="quarter" idx="12"/>
          </p:nvPr>
        </p:nvSpPr>
        <p:spPr/>
        <p:txBody>
          <a:bodyPr/>
          <a:lstStyle/>
          <a:p>
            <a:fld id="{CBC1C844-60E9-4ED1-AC4D-3B3495F924C3}" type="slidenum">
              <a:rPr lang="en-GB" smtClean="0"/>
              <a:t>‹#›</a:t>
            </a:fld>
            <a:endParaRPr lang="en-GB"/>
          </a:p>
        </p:txBody>
      </p:sp>
    </p:spTree>
    <p:extLst>
      <p:ext uri="{BB962C8B-B14F-4D97-AF65-F5344CB8AC3E}">
        <p14:creationId xmlns:p14="http://schemas.microsoft.com/office/powerpoint/2010/main" val="1689442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619B0-BBD5-2F05-D9C1-B1E4548F174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1417F62-81DE-764B-841C-8E51A9DFD6B2}"/>
              </a:ext>
            </a:extLst>
          </p:cNvPr>
          <p:cNvSpPr>
            <a:spLocks noGrp="1"/>
          </p:cNvSpPr>
          <p:nvPr>
            <p:ph type="dt" sz="half" idx="10"/>
          </p:nvPr>
        </p:nvSpPr>
        <p:spPr/>
        <p:txBody>
          <a:bodyPr/>
          <a:lstStyle/>
          <a:p>
            <a:fld id="{F0AFED7F-11C3-414F-AA0D-D5DE259E69D0}" type="datetimeFigureOut">
              <a:rPr lang="en-GB" smtClean="0"/>
              <a:t>20/02/24</a:t>
            </a:fld>
            <a:endParaRPr lang="en-GB"/>
          </a:p>
        </p:txBody>
      </p:sp>
      <p:sp>
        <p:nvSpPr>
          <p:cNvPr id="4" name="Footer Placeholder 3">
            <a:extLst>
              <a:ext uri="{FF2B5EF4-FFF2-40B4-BE49-F238E27FC236}">
                <a16:creationId xmlns:a16="http://schemas.microsoft.com/office/drawing/2014/main" id="{EFABF16C-1A54-CEB1-30E7-B3B5E68BC40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DB15E24-06E9-3533-1ECD-C6646C8AC6CD}"/>
              </a:ext>
            </a:extLst>
          </p:cNvPr>
          <p:cNvSpPr>
            <a:spLocks noGrp="1"/>
          </p:cNvSpPr>
          <p:nvPr>
            <p:ph type="sldNum" sz="quarter" idx="12"/>
          </p:nvPr>
        </p:nvSpPr>
        <p:spPr/>
        <p:txBody>
          <a:bodyPr/>
          <a:lstStyle/>
          <a:p>
            <a:fld id="{CBC1C844-60E9-4ED1-AC4D-3B3495F924C3}" type="slidenum">
              <a:rPr lang="en-GB" smtClean="0"/>
              <a:t>‹#›</a:t>
            </a:fld>
            <a:endParaRPr lang="en-GB"/>
          </a:p>
        </p:txBody>
      </p:sp>
    </p:spTree>
    <p:extLst>
      <p:ext uri="{BB962C8B-B14F-4D97-AF65-F5344CB8AC3E}">
        <p14:creationId xmlns:p14="http://schemas.microsoft.com/office/powerpoint/2010/main" val="962665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02B1CB-4994-E6AF-E940-21A7DE02F68B}"/>
              </a:ext>
            </a:extLst>
          </p:cNvPr>
          <p:cNvSpPr>
            <a:spLocks noGrp="1"/>
          </p:cNvSpPr>
          <p:nvPr>
            <p:ph type="dt" sz="half" idx="10"/>
          </p:nvPr>
        </p:nvSpPr>
        <p:spPr/>
        <p:txBody>
          <a:bodyPr/>
          <a:lstStyle/>
          <a:p>
            <a:fld id="{F0AFED7F-11C3-414F-AA0D-D5DE259E69D0}" type="datetimeFigureOut">
              <a:rPr lang="en-GB" smtClean="0"/>
              <a:t>20/02/24</a:t>
            </a:fld>
            <a:endParaRPr lang="en-GB"/>
          </a:p>
        </p:txBody>
      </p:sp>
      <p:sp>
        <p:nvSpPr>
          <p:cNvPr id="3" name="Footer Placeholder 2">
            <a:extLst>
              <a:ext uri="{FF2B5EF4-FFF2-40B4-BE49-F238E27FC236}">
                <a16:creationId xmlns:a16="http://schemas.microsoft.com/office/drawing/2014/main" id="{4E1E683A-CCFE-A63C-5190-096C596FF20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2C14E4F-4721-97A6-0700-13D8A8AF56B7}"/>
              </a:ext>
            </a:extLst>
          </p:cNvPr>
          <p:cNvSpPr>
            <a:spLocks noGrp="1"/>
          </p:cNvSpPr>
          <p:nvPr>
            <p:ph type="sldNum" sz="quarter" idx="12"/>
          </p:nvPr>
        </p:nvSpPr>
        <p:spPr/>
        <p:txBody>
          <a:bodyPr/>
          <a:lstStyle/>
          <a:p>
            <a:fld id="{CBC1C844-60E9-4ED1-AC4D-3B3495F924C3}" type="slidenum">
              <a:rPr lang="en-GB" smtClean="0"/>
              <a:t>‹#›</a:t>
            </a:fld>
            <a:endParaRPr lang="en-GB"/>
          </a:p>
        </p:txBody>
      </p:sp>
    </p:spTree>
    <p:extLst>
      <p:ext uri="{BB962C8B-B14F-4D97-AF65-F5344CB8AC3E}">
        <p14:creationId xmlns:p14="http://schemas.microsoft.com/office/powerpoint/2010/main" val="4187188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8073B-DBA5-20F6-67C8-8615436884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31C9BF5-897E-D786-FA68-941131E395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94A8FF5-EE64-A6F0-BAD6-D6F3B8BA9C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31133E-2858-AE8A-6EB0-E40A6F7DB531}"/>
              </a:ext>
            </a:extLst>
          </p:cNvPr>
          <p:cNvSpPr>
            <a:spLocks noGrp="1"/>
          </p:cNvSpPr>
          <p:nvPr>
            <p:ph type="dt" sz="half" idx="10"/>
          </p:nvPr>
        </p:nvSpPr>
        <p:spPr/>
        <p:txBody>
          <a:bodyPr/>
          <a:lstStyle/>
          <a:p>
            <a:fld id="{F0AFED7F-11C3-414F-AA0D-D5DE259E69D0}" type="datetimeFigureOut">
              <a:rPr lang="en-GB" smtClean="0"/>
              <a:t>20/02/24</a:t>
            </a:fld>
            <a:endParaRPr lang="en-GB"/>
          </a:p>
        </p:txBody>
      </p:sp>
      <p:sp>
        <p:nvSpPr>
          <p:cNvPr id="6" name="Footer Placeholder 5">
            <a:extLst>
              <a:ext uri="{FF2B5EF4-FFF2-40B4-BE49-F238E27FC236}">
                <a16:creationId xmlns:a16="http://schemas.microsoft.com/office/drawing/2014/main" id="{8B5340E1-2515-B777-FA0E-F82720FD7C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C7C8A-DB0F-496A-8CF8-3A56CA233238}"/>
              </a:ext>
            </a:extLst>
          </p:cNvPr>
          <p:cNvSpPr>
            <a:spLocks noGrp="1"/>
          </p:cNvSpPr>
          <p:nvPr>
            <p:ph type="sldNum" sz="quarter" idx="12"/>
          </p:nvPr>
        </p:nvSpPr>
        <p:spPr/>
        <p:txBody>
          <a:bodyPr/>
          <a:lstStyle/>
          <a:p>
            <a:fld id="{CBC1C844-60E9-4ED1-AC4D-3B3495F924C3}" type="slidenum">
              <a:rPr lang="en-GB" smtClean="0"/>
              <a:t>‹#›</a:t>
            </a:fld>
            <a:endParaRPr lang="en-GB"/>
          </a:p>
        </p:txBody>
      </p:sp>
    </p:spTree>
    <p:extLst>
      <p:ext uri="{BB962C8B-B14F-4D97-AF65-F5344CB8AC3E}">
        <p14:creationId xmlns:p14="http://schemas.microsoft.com/office/powerpoint/2010/main" val="3516613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4E374-CB30-5417-EC55-AD927281A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3A9CD90-BF96-BDB9-1B95-8431654731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301F496-9C37-5DF2-636F-615C24D457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2E1610-45B1-F05C-2603-C5BCBDCE554D}"/>
              </a:ext>
            </a:extLst>
          </p:cNvPr>
          <p:cNvSpPr>
            <a:spLocks noGrp="1"/>
          </p:cNvSpPr>
          <p:nvPr>
            <p:ph type="dt" sz="half" idx="10"/>
          </p:nvPr>
        </p:nvSpPr>
        <p:spPr/>
        <p:txBody>
          <a:bodyPr/>
          <a:lstStyle/>
          <a:p>
            <a:fld id="{F0AFED7F-11C3-414F-AA0D-D5DE259E69D0}" type="datetimeFigureOut">
              <a:rPr lang="en-GB" smtClean="0"/>
              <a:t>20/02/24</a:t>
            </a:fld>
            <a:endParaRPr lang="en-GB"/>
          </a:p>
        </p:txBody>
      </p:sp>
      <p:sp>
        <p:nvSpPr>
          <p:cNvPr id="6" name="Footer Placeholder 5">
            <a:extLst>
              <a:ext uri="{FF2B5EF4-FFF2-40B4-BE49-F238E27FC236}">
                <a16:creationId xmlns:a16="http://schemas.microsoft.com/office/drawing/2014/main" id="{423AF44B-E5BD-FFAA-982E-6220C173AE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E0E4A6-8C39-BC5F-E0FA-7AE5FBA93776}"/>
              </a:ext>
            </a:extLst>
          </p:cNvPr>
          <p:cNvSpPr>
            <a:spLocks noGrp="1"/>
          </p:cNvSpPr>
          <p:nvPr>
            <p:ph type="sldNum" sz="quarter" idx="12"/>
          </p:nvPr>
        </p:nvSpPr>
        <p:spPr/>
        <p:txBody>
          <a:bodyPr/>
          <a:lstStyle/>
          <a:p>
            <a:fld id="{CBC1C844-60E9-4ED1-AC4D-3B3495F924C3}" type="slidenum">
              <a:rPr lang="en-GB" smtClean="0"/>
              <a:t>‹#›</a:t>
            </a:fld>
            <a:endParaRPr lang="en-GB"/>
          </a:p>
        </p:txBody>
      </p:sp>
    </p:spTree>
    <p:extLst>
      <p:ext uri="{BB962C8B-B14F-4D97-AF65-F5344CB8AC3E}">
        <p14:creationId xmlns:p14="http://schemas.microsoft.com/office/powerpoint/2010/main" val="4041296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56715A-2C86-7B2B-3556-71BE462341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A251E5-DE49-6A7D-01AB-FBDF1866BA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C1C14F-454D-0318-0AF3-907E3F1E09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FED7F-11C3-414F-AA0D-D5DE259E69D0}" type="datetimeFigureOut">
              <a:rPr lang="en-GB" smtClean="0"/>
              <a:t>20/02/24</a:t>
            </a:fld>
            <a:endParaRPr lang="en-GB"/>
          </a:p>
        </p:txBody>
      </p:sp>
      <p:sp>
        <p:nvSpPr>
          <p:cNvPr id="5" name="Footer Placeholder 4">
            <a:extLst>
              <a:ext uri="{FF2B5EF4-FFF2-40B4-BE49-F238E27FC236}">
                <a16:creationId xmlns:a16="http://schemas.microsoft.com/office/drawing/2014/main" id="{04C46DD0-9084-FD39-F6CC-4C97B24760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2DFDCA2-FA4C-0113-4DC9-E4E8D60CCC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1C844-60E9-4ED1-AC4D-3B3495F924C3}" type="slidenum">
              <a:rPr lang="en-GB" smtClean="0"/>
              <a:t>‹#›</a:t>
            </a:fld>
            <a:endParaRPr lang="en-GB"/>
          </a:p>
        </p:txBody>
      </p:sp>
    </p:spTree>
    <p:extLst>
      <p:ext uri="{BB962C8B-B14F-4D97-AF65-F5344CB8AC3E}">
        <p14:creationId xmlns:p14="http://schemas.microsoft.com/office/powerpoint/2010/main" val="1231806480"/>
      </p:ext>
    </p:extLst>
  </p:cSld>
  <p:clrMap bg1="lt1" tx1="dk1" bg2="lt2" tx2="dk2" accent1="accent1" accent2="accent2" accent3="accent3" accent4="accent4" accent5="accent5" accent6="accent6" hlink="hlink" folHlink="folHlink"/>
  <p:sldLayoutIdLst>
    <p:sldLayoutId id="2147484377" r:id="rId1"/>
    <p:sldLayoutId id="2147484383" r:id="rId2"/>
    <p:sldLayoutId id="2147484378" r:id="rId3"/>
    <p:sldLayoutId id="2147484379" r:id="rId4"/>
    <p:sldLayoutId id="2147483653" r:id="rId5"/>
    <p:sldLayoutId id="2147484380" r:id="rId6"/>
    <p:sldLayoutId id="2147484382" r:id="rId7"/>
    <p:sldLayoutId id="2147483656" r:id="rId8"/>
    <p:sldLayoutId id="2147483657" r:id="rId9"/>
    <p:sldLayoutId id="2147483658" r:id="rId10"/>
    <p:sldLayoutId id="21474843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B447DF-779C-72B5-B3BA-614436CDB2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880A75-6B97-524B-04A7-76E6699067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ACF9C3-23FB-3C47-A811-DBE398C009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736B13-4C1D-47AE-8727-067155FAB221}" type="datetimeFigureOut">
              <a:rPr lang="en-GB" smtClean="0"/>
              <a:t>20/02/24</a:t>
            </a:fld>
            <a:endParaRPr lang="en-GB"/>
          </a:p>
        </p:txBody>
      </p:sp>
      <p:sp>
        <p:nvSpPr>
          <p:cNvPr id="5" name="Footer Placeholder 4">
            <a:extLst>
              <a:ext uri="{FF2B5EF4-FFF2-40B4-BE49-F238E27FC236}">
                <a16:creationId xmlns:a16="http://schemas.microsoft.com/office/drawing/2014/main" id="{5CFB3FAC-FBA2-3E1B-AFD4-A17263A33E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6B038B7-C73B-3C9A-78FF-DCAF51AE34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B3560-9A39-4251-863E-56755372F33B}" type="slidenum">
              <a:rPr lang="en-GB" smtClean="0"/>
              <a:t>‹#›</a:t>
            </a:fld>
            <a:endParaRPr lang="en-GB"/>
          </a:p>
        </p:txBody>
      </p:sp>
    </p:spTree>
    <p:extLst>
      <p:ext uri="{BB962C8B-B14F-4D97-AF65-F5344CB8AC3E}">
        <p14:creationId xmlns:p14="http://schemas.microsoft.com/office/powerpoint/2010/main" val="1770080676"/>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4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safeguardingsolihull.org.uk/wp-content/uploads/2024/01/Think-Family-Safeguarding-Standard-BSMHFT.pdf"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estmidlands.procedures.org.uk/assets/clients/6/Neglect-Screening-tool%20with%20feedback%20link.docx" TargetMode="External"/><Relationship Id="rId3" Type="http://schemas.openxmlformats.org/officeDocument/2006/relationships/image" Target="../media/image1.png"/><Relationship Id="rId7" Type="http://schemas.openxmlformats.org/officeDocument/2006/relationships/hyperlink" Target="https://www.safeguardingsolihull.org.uk/lscp/wp-content/uploads/sites/3/2023/11/A-guide-to-compiling-chronologies-and-when-to-write-multi-agency-chronologies-v3.pdf" TargetMode="External"/><Relationship Id="rId12" Type="http://schemas.openxmlformats.org/officeDocument/2006/relationships/hyperlink" Target="https://assets.publishing.service.gov.uk/media/65803fe31c0c2a000d18cf40/Working_together_to_safeguard_children_2023_-_statutory_guidance.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safeguardingsolihull.org.uk/lscp/wp-content/uploads/sites/3/2023/11/Multi-agency-Chronology-Solihull_.docx" TargetMode="External"/><Relationship Id="rId11" Type="http://schemas.openxmlformats.org/officeDocument/2006/relationships/hyperlink" Target="https://westmidlands.procedures.org.uk/assets/clients/6/Multi-Agency%20Professionals%20Case%20Meetings.pdf" TargetMode="External"/><Relationship Id="rId5" Type="http://schemas.openxmlformats.org/officeDocument/2006/relationships/hyperlink" Target="https://www.safeguardingsolihull.org.uk/lscp/wp-content/uploads/sites/3/2023/11/SSCP-Neglect-Continuum-of-Tools-v3.pdf" TargetMode="External"/><Relationship Id="rId10" Type="http://schemas.openxmlformats.org/officeDocument/2006/relationships/hyperlink" Target="https://westmidlands.procedures.org.uk/assets/clients/6/SSCP%20Dispute%20Resolution%20Escalation%20Procedures%20-%20Nov%202023%20v2.pdf" TargetMode="External"/><Relationship Id="rId4" Type="http://schemas.openxmlformats.org/officeDocument/2006/relationships/hyperlink" Target="https://www.safeguardingsolihull.org.uk/lscp/multi-agency-procedures-and-practice-guidance/early-help/" TargetMode="External"/><Relationship Id="rId9" Type="http://schemas.openxmlformats.org/officeDocument/2006/relationships/hyperlink" Target="https://www.safeguardingsolihull.org.uk/lscp/wp-content/uploads/sites/3/2023/11/Neglect-Screening-Tool-Guide-v2.pdf"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training.solihulllscp.co.uk/Course/CourseDescriptive.aspx?id=134" TargetMode="External"/><Relationship Id="rId13" Type="http://schemas.openxmlformats.org/officeDocument/2006/relationships/hyperlink" Target="https://training.solihulllscp.co.uk/Course/CourseDescriptive.aspx?id=151" TargetMode="External"/><Relationship Id="rId18" Type="http://schemas.openxmlformats.org/officeDocument/2006/relationships/hyperlink" Target="https://training.solihulllscp.co.uk/Course/CourseDescriptive.aspx?id=166" TargetMode="External"/><Relationship Id="rId3" Type="http://schemas.openxmlformats.org/officeDocument/2006/relationships/hyperlink" Target="https://training.solihulllscp.co.uk/Course/CourseDescriptive.aspx?id=174" TargetMode="External"/><Relationship Id="rId21" Type="http://schemas.openxmlformats.org/officeDocument/2006/relationships/hyperlink" Target="https://training.solihulllscp.co.uk/Course/CourseDescriptive.aspx?id=143" TargetMode="External"/><Relationship Id="rId7" Type="http://schemas.openxmlformats.org/officeDocument/2006/relationships/hyperlink" Target="https://training.solihulllscp.co.uk/Course/CourseDescriptive.aspx?id=149" TargetMode="External"/><Relationship Id="rId12" Type="http://schemas.openxmlformats.org/officeDocument/2006/relationships/hyperlink" Target="https://training.solihulllscp.co.uk/Course/CourseDescriptive.aspx?id=136" TargetMode="External"/><Relationship Id="rId17" Type="http://schemas.openxmlformats.org/officeDocument/2006/relationships/hyperlink" Target="https://training.solihulllscp.co.uk/Course/CourseDescriptive.aspx?id=141" TargetMode="External"/><Relationship Id="rId2" Type="http://schemas.openxmlformats.org/officeDocument/2006/relationships/hyperlink" Target="https://training.solihulllscp.co.uk/Course/CourseDescriptive.aspx?id=168" TargetMode="External"/><Relationship Id="rId16" Type="http://schemas.openxmlformats.org/officeDocument/2006/relationships/hyperlink" Target="https://training.solihulllscp.co.uk/Course/CourseDescriptive.aspx?id=167" TargetMode="External"/><Relationship Id="rId20" Type="http://schemas.openxmlformats.org/officeDocument/2006/relationships/hyperlink" Target="https://training.solihulllscp.co.uk/Course/CourseDescriptive.aspx?id=176" TargetMode="External"/><Relationship Id="rId1" Type="http://schemas.openxmlformats.org/officeDocument/2006/relationships/slideLayout" Target="../slideLayouts/slideLayout2.xml"/><Relationship Id="rId6" Type="http://schemas.openxmlformats.org/officeDocument/2006/relationships/hyperlink" Target="https://training.solihulllscp.co.uk/Course/CourseDescriptive.aspx?id=163" TargetMode="External"/><Relationship Id="rId11" Type="http://schemas.openxmlformats.org/officeDocument/2006/relationships/hyperlink" Target="https://training.solihulllscp.co.uk/Course/CourseDescriptive.aspx?id=148" TargetMode="External"/><Relationship Id="rId5" Type="http://schemas.openxmlformats.org/officeDocument/2006/relationships/hyperlink" Target="https://training.solihulllscp.co.uk/Course/CourseDescriptive.aspx?id=139" TargetMode="External"/><Relationship Id="rId15" Type="http://schemas.openxmlformats.org/officeDocument/2006/relationships/hyperlink" Target="https://training.solihulllscp.co.uk/Course/CourseDescriptive.aspx?id=140" TargetMode="External"/><Relationship Id="rId10" Type="http://schemas.openxmlformats.org/officeDocument/2006/relationships/hyperlink" Target="https://training.solihulllscp.co.uk/Course/CourseDescriptive.aspx?id=135" TargetMode="External"/><Relationship Id="rId19" Type="http://schemas.openxmlformats.org/officeDocument/2006/relationships/hyperlink" Target="https://training.solihulllscp.co.uk/Course/CourseDescriptive.aspx?id=142" TargetMode="External"/><Relationship Id="rId4" Type="http://schemas.openxmlformats.org/officeDocument/2006/relationships/hyperlink" Target="https://training.solihulllscp.co.uk/Course/CourseDescriptive.aspx?id=158" TargetMode="External"/><Relationship Id="rId9" Type="http://schemas.openxmlformats.org/officeDocument/2006/relationships/hyperlink" Target="https://training.solihulllscp.co.uk/Course/CourseDescriptive.aspx?id=177" TargetMode="External"/><Relationship Id="rId14" Type="http://schemas.openxmlformats.org/officeDocument/2006/relationships/hyperlink" Target="https://training.solihulllscp.co.uk/Course/CourseDescriptive.aspx?id=137" TargetMode="External"/><Relationship Id="rId22"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www.youtube.com/watch?v=L3Xc08anZAE" TargetMode="External"/><Relationship Id="rId3" Type="http://schemas.openxmlformats.org/officeDocument/2006/relationships/hyperlink" Target="https://www.safeguardingsolihull.org.uk/ssab/wp-content/uploads/sites/2/2023/10/Dispute-Resolution-and-Escalation-Procedure.pdf" TargetMode="External"/><Relationship Id="rId7" Type="http://schemas.openxmlformats.org/officeDocument/2006/relationships/hyperlink" Target="https://www.youtube.com/watch?v=O1islM0ytkE" TargetMode="External"/><Relationship Id="rId2" Type="http://schemas.openxmlformats.org/officeDocument/2006/relationships/hyperlink" Target="https://www.youtube.com/watch?v=TajqTb9_KaQ" TargetMode="External"/><Relationship Id="rId1" Type="http://schemas.openxmlformats.org/officeDocument/2006/relationships/slideLayout" Target="../slideLayouts/slideLayout2.xml"/><Relationship Id="rId6" Type="http://schemas.openxmlformats.org/officeDocument/2006/relationships/hyperlink" Target="https://www.gov.uk/government/publications/national-partnership-agreement-right-care-right-person/national-partnership-agreement-right-care-right-person-rcrp" TargetMode="External"/><Relationship Id="rId5" Type="http://schemas.openxmlformats.org/officeDocument/2006/relationships/hyperlink" Target="https://www.carersuk.org/media/wcuhsnts/former-carers-report_final.pdf" TargetMode="External"/><Relationship Id="rId4" Type="http://schemas.openxmlformats.org/officeDocument/2006/relationships/hyperlink" Target="https://www.safeguardinglewisham.org.uk/lsab/lsab/publications/safeguarding-adult-reviews" TargetMode="Externa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training.solihulllscp.co.uk/Course/CourseDescriptive.aspx?id=136"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www.eventbrite.co.uk/e/working-with-people-that-self-neglect-registration-603788797547?aff=oddtdtcreator" TargetMode="External"/><Relationship Id="rId4" Type="http://schemas.openxmlformats.org/officeDocument/2006/relationships/hyperlink" Target="https://www.eventbrite.co.uk/e/professional-curiosity-registration-603798647007?aff=oddtdtcreato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realsafeguardingstories.com/story/sams-story-child-neglect-by-a-vulnerable-adul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EABF1-BE67-3A01-80FF-FD0EB6392F4C}"/>
              </a:ext>
            </a:extLst>
          </p:cNvPr>
          <p:cNvSpPr>
            <a:spLocks noGrp="1"/>
          </p:cNvSpPr>
          <p:nvPr>
            <p:ph type="ctrTitle"/>
          </p:nvPr>
        </p:nvSpPr>
        <p:spPr>
          <a:xfrm>
            <a:off x="1300921" y="2462274"/>
            <a:ext cx="9590157" cy="1933452"/>
          </a:xfrm>
        </p:spPr>
        <p:txBody>
          <a:bodyPr/>
          <a:lstStyle/>
          <a:p>
            <a:pPr defTabSz="950976"/>
            <a:r>
              <a:rPr lang="en-GB" sz="6240" kern="1200" dirty="0">
                <a:solidFill>
                  <a:schemeClr val="tx2"/>
                </a:solidFill>
                <a:latin typeface="Arial" panose="020B0604020202020204" pitchFamily="34" charset="0"/>
                <a:cs typeface="Arial" panose="020B0604020202020204" pitchFamily="34" charset="0"/>
              </a:rPr>
              <a:t>Solihull Safeguarding Practice Learning Forum</a:t>
            </a:r>
            <a:endParaRPr lang="en-GB" dirty="0">
              <a:solidFill>
                <a:schemeClr val="tx2"/>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38F46067-0A9F-263E-FF45-AF06FB00398A}"/>
              </a:ext>
            </a:extLst>
          </p:cNvPr>
          <p:cNvSpPr>
            <a:spLocks noGrp="1"/>
          </p:cNvSpPr>
          <p:nvPr>
            <p:ph type="subTitle" idx="1"/>
          </p:nvPr>
        </p:nvSpPr>
        <p:spPr>
          <a:xfrm>
            <a:off x="1300920" y="4395726"/>
            <a:ext cx="9590157" cy="1736550"/>
          </a:xfrm>
        </p:spPr>
        <p:txBody>
          <a:bodyPr>
            <a:normAutofit/>
          </a:bodyPr>
          <a:lstStyle/>
          <a:p>
            <a:pPr defTabSz="950976">
              <a:spcBef>
                <a:spcPts val="1040"/>
              </a:spcBef>
            </a:pPr>
            <a:endParaRPr lang="en-GB" sz="2496" kern="1200" dirty="0">
              <a:solidFill>
                <a:schemeClr val="tx1"/>
              </a:solidFill>
              <a:latin typeface="Arial" panose="020B0604020202020204" pitchFamily="34" charset="0"/>
              <a:cs typeface="Arial" panose="020B0604020202020204" pitchFamily="34" charset="0"/>
            </a:endParaRPr>
          </a:p>
          <a:p>
            <a:pPr defTabSz="950976">
              <a:spcBef>
                <a:spcPts val="1040"/>
              </a:spcBef>
            </a:pPr>
            <a:endParaRPr lang="en-GB" sz="2496" kern="1200" dirty="0">
              <a:solidFill>
                <a:schemeClr val="tx1"/>
              </a:solidFill>
              <a:latin typeface="Arial" panose="020B0604020202020204" pitchFamily="34" charset="0"/>
              <a:cs typeface="Arial" panose="020B0604020202020204" pitchFamily="34" charset="0"/>
            </a:endParaRPr>
          </a:p>
          <a:p>
            <a:pPr defTabSz="950976">
              <a:spcBef>
                <a:spcPts val="1040"/>
              </a:spcBef>
            </a:pPr>
            <a:r>
              <a:rPr lang="en-GB" sz="2496" kern="1200" dirty="0">
                <a:solidFill>
                  <a:schemeClr val="tx2"/>
                </a:solidFill>
                <a:latin typeface="Arial" panose="020B0604020202020204" pitchFamily="34" charset="0"/>
                <a:cs typeface="Arial" panose="020B0604020202020204" pitchFamily="34" charset="0"/>
              </a:rPr>
              <a:t>Wednesday 24</a:t>
            </a:r>
            <a:r>
              <a:rPr lang="en-GB" sz="2496" kern="1200" baseline="30000" dirty="0">
                <a:solidFill>
                  <a:schemeClr val="tx2"/>
                </a:solidFill>
                <a:latin typeface="Arial" panose="020B0604020202020204" pitchFamily="34" charset="0"/>
                <a:cs typeface="Arial" panose="020B0604020202020204" pitchFamily="34" charset="0"/>
              </a:rPr>
              <a:t>th</a:t>
            </a:r>
            <a:r>
              <a:rPr lang="en-GB" sz="2496" kern="1200" dirty="0">
                <a:solidFill>
                  <a:schemeClr val="tx2"/>
                </a:solidFill>
                <a:latin typeface="Arial" panose="020B0604020202020204" pitchFamily="34" charset="0"/>
                <a:cs typeface="Arial" panose="020B0604020202020204" pitchFamily="34" charset="0"/>
              </a:rPr>
              <a:t> January 2024</a:t>
            </a:r>
            <a:endParaRPr lang="en-GB" sz="2496" dirty="0">
              <a:solidFill>
                <a:schemeClr val="tx2"/>
              </a:solidFill>
              <a:latin typeface="Arial" panose="020B0604020202020204" pitchFamily="34" charset="0"/>
              <a:cs typeface="Arial" panose="020B0604020202020204" pitchFamily="34" charset="0"/>
            </a:endParaRPr>
          </a:p>
          <a:p>
            <a:pPr defTabSz="950976">
              <a:spcBef>
                <a:spcPts val="1040"/>
              </a:spcBef>
            </a:pPr>
            <a:endParaRPr lang="en-GB" dirty="0">
              <a:solidFill>
                <a:schemeClr val="tx2"/>
              </a:solidFill>
              <a:latin typeface="Arial" panose="020B0604020202020204" pitchFamily="34" charset="0"/>
              <a:cs typeface="Arial" panose="020B0604020202020204" pitchFamily="34" charset="0"/>
            </a:endParaRPr>
          </a:p>
        </p:txBody>
      </p:sp>
      <p:pic>
        <p:nvPicPr>
          <p:cNvPr id="5" name="Picture 4" descr="A logo of a person with a white object&#10;&#10;Description automatically generated">
            <a:extLst>
              <a:ext uri="{FF2B5EF4-FFF2-40B4-BE49-F238E27FC236}">
                <a16:creationId xmlns:a16="http://schemas.microsoft.com/office/drawing/2014/main" id="{9C54D1D4-06D5-5263-F549-1B3A472CA944}"/>
              </a:ext>
            </a:extLst>
          </p:cNvPr>
          <p:cNvPicPr>
            <a:picLocks noChangeAspect="1"/>
          </p:cNvPicPr>
          <p:nvPr/>
        </p:nvPicPr>
        <p:blipFill rotWithShape="1">
          <a:blip r:embed="rId2">
            <a:extLst>
              <a:ext uri="{28A0092B-C50C-407E-A947-70E740481C1C}">
                <a14:useLocalDpi xmlns:a14="http://schemas.microsoft.com/office/drawing/2010/main" val="0"/>
              </a:ext>
            </a:extLst>
          </a:blip>
          <a:srcRect l="7697" r="9239"/>
          <a:stretch/>
        </p:blipFill>
        <p:spPr>
          <a:xfrm>
            <a:off x="643466" y="495699"/>
            <a:ext cx="3386137" cy="1358859"/>
          </a:xfrm>
          <a:prstGeom prst="rect">
            <a:avLst/>
          </a:prstGeom>
        </p:spPr>
      </p:pic>
      <p:pic>
        <p:nvPicPr>
          <p:cNvPr id="6" name="Picture 5" descr="A black rectangle with blue text&#10;&#10;Description automatically generated">
            <a:extLst>
              <a:ext uri="{FF2B5EF4-FFF2-40B4-BE49-F238E27FC236}">
                <a16:creationId xmlns:a16="http://schemas.microsoft.com/office/drawing/2014/main" id="{4CFF8107-33CD-451D-CEBC-01A5E4527E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6598" y="495202"/>
            <a:ext cx="1941936" cy="1359356"/>
          </a:xfrm>
          <a:prstGeom prst="rect">
            <a:avLst/>
          </a:prstGeom>
        </p:spPr>
      </p:pic>
    </p:spTree>
    <p:extLst>
      <p:ext uri="{BB962C8B-B14F-4D97-AF65-F5344CB8AC3E}">
        <p14:creationId xmlns:p14="http://schemas.microsoft.com/office/powerpoint/2010/main" val="2315132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baby and a person holding a baby&#10;&#10;Description automatically generated">
            <a:extLst>
              <a:ext uri="{FF2B5EF4-FFF2-40B4-BE49-F238E27FC236}">
                <a16:creationId xmlns:a16="http://schemas.microsoft.com/office/drawing/2014/main" id="{E44B1616-C0A3-69D8-7644-BC7BB402C1D5}"/>
              </a:ext>
            </a:extLst>
          </p:cNvPr>
          <p:cNvPicPr>
            <a:picLocks noChangeAspect="1"/>
          </p:cNvPicPr>
          <p:nvPr/>
        </p:nvPicPr>
        <p:blipFill rotWithShape="1">
          <a:blip r:embed="rId3">
            <a:alphaModFix amt="14000"/>
            <a:extLst>
              <a:ext uri="{28A0092B-C50C-407E-A947-70E740481C1C}">
                <a14:useLocalDpi xmlns:a14="http://schemas.microsoft.com/office/drawing/2010/main" val="0"/>
              </a:ext>
            </a:extLst>
          </a:blip>
          <a:srcRect b="4721"/>
          <a:stretch/>
        </p:blipFill>
        <p:spPr>
          <a:xfrm>
            <a:off x="0" y="0"/>
            <a:ext cx="12191999" cy="6858000"/>
          </a:xfrm>
          <a:prstGeom prst="rect">
            <a:avLst/>
          </a:prstGeom>
        </p:spPr>
      </p:pic>
      <p:sp>
        <p:nvSpPr>
          <p:cNvPr id="4" name="TextBox 3">
            <a:extLst>
              <a:ext uri="{FF2B5EF4-FFF2-40B4-BE49-F238E27FC236}">
                <a16:creationId xmlns:a16="http://schemas.microsoft.com/office/drawing/2014/main" id="{2DC20466-BD14-B0BD-7A96-FF787991E499}"/>
              </a:ext>
            </a:extLst>
          </p:cNvPr>
          <p:cNvSpPr txBox="1"/>
          <p:nvPr/>
        </p:nvSpPr>
        <p:spPr>
          <a:xfrm>
            <a:off x="657726" y="320842"/>
            <a:ext cx="11020927" cy="1323439"/>
          </a:xfrm>
          <a:prstGeom prst="rect">
            <a:avLst/>
          </a:prstGeom>
          <a:noFill/>
        </p:spPr>
        <p:txBody>
          <a:bodyPr wrap="square" rtlCol="0">
            <a:spAutoFit/>
          </a:bodyPr>
          <a:lstStyle/>
          <a:p>
            <a:r>
              <a:rPr lang="en-GB" sz="4000" b="1" dirty="0">
                <a:latin typeface="Arial" panose="020B0604020202020204" pitchFamily="34" charset="0"/>
                <a:cs typeface="Arial" panose="020B0604020202020204" pitchFamily="34" charset="0"/>
              </a:rPr>
              <a:t>Why did we develop the Trust Think Family Standard?</a:t>
            </a:r>
          </a:p>
        </p:txBody>
      </p:sp>
      <p:sp>
        <p:nvSpPr>
          <p:cNvPr id="5" name="TextBox 4">
            <a:extLst>
              <a:ext uri="{FF2B5EF4-FFF2-40B4-BE49-F238E27FC236}">
                <a16:creationId xmlns:a16="http://schemas.microsoft.com/office/drawing/2014/main" id="{6CA944C2-53AF-AEF9-C805-0585A2557422}"/>
              </a:ext>
            </a:extLst>
          </p:cNvPr>
          <p:cNvSpPr txBox="1"/>
          <p:nvPr/>
        </p:nvSpPr>
        <p:spPr>
          <a:xfrm>
            <a:off x="392546" y="1767392"/>
            <a:ext cx="11727266" cy="5016758"/>
          </a:xfrm>
          <a:prstGeom prst="rect">
            <a:avLst/>
          </a:prstGeom>
          <a:noFill/>
        </p:spPr>
        <p:txBody>
          <a:bodyPr wrap="square" rtlCol="0">
            <a:spAutoFit/>
          </a:bodyPr>
          <a:lstStyle/>
          <a:p>
            <a:pPr marL="285750" indent="-285750">
              <a:buFont typeface="Arial" panose="020B0604020202020204" pitchFamily="34" charset="0"/>
              <a:buChar char="•"/>
            </a:pPr>
            <a:r>
              <a:rPr lang="en-GB" sz="3200" dirty="0">
                <a:latin typeface="Arial" panose="020B0604020202020204" pitchFamily="34" charset="0"/>
                <a:cs typeface="Arial" panose="020B0604020202020204" pitchFamily="34" charset="0"/>
              </a:rPr>
              <a:t>Communicating a ‘Bottom Line’ – This is our Trust Offer</a:t>
            </a:r>
          </a:p>
          <a:p>
            <a:pPr marL="285750" indent="-285750">
              <a:buFont typeface="Arial" panose="020B0604020202020204" pitchFamily="34" charset="0"/>
              <a:buChar char="•"/>
            </a:pPr>
            <a:endParaRPr lang="en-GB"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3200" dirty="0">
                <a:latin typeface="Arial" panose="020B0604020202020204" pitchFamily="34" charset="0"/>
                <a:cs typeface="Arial" panose="020B0604020202020204" pitchFamily="34" charset="0"/>
              </a:rPr>
              <a:t>Supports assurance process – regulatory compliance</a:t>
            </a:r>
          </a:p>
          <a:p>
            <a:endParaRPr lang="en-GB"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3200" dirty="0">
                <a:latin typeface="Arial" panose="020B0604020202020204" pitchFamily="34" charset="0"/>
                <a:cs typeface="Arial" panose="020B0604020202020204" pitchFamily="34" charset="0"/>
              </a:rPr>
              <a:t>Link to Safeguarding Policy </a:t>
            </a:r>
          </a:p>
          <a:p>
            <a:endParaRPr lang="en-GB"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3200" dirty="0">
                <a:latin typeface="Arial" panose="020B0604020202020204" pitchFamily="34" charset="0"/>
                <a:cs typeface="Arial" panose="020B0604020202020204" pitchFamily="34" charset="0"/>
              </a:rPr>
              <a:t>Ensuring Trust Teams can reflect on practice and identify areas to celebrate and areas to develop</a:t>
            </a:r>
          </a:p>
          <a:p>
            <a:endParaRPr lang="en-GB"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3200" dirty="0">
                <a:latin typeface="Arial" panose="020B0604020202020204" pitchFamily="34" charset="0"/>
                <a:cs typeface="Arial" panose="020B0604020202020204" pitchFamily="34" charset="0"/>
              </a:rPr>
              <a:t>For professionals to reference in revalidation processes</a:t>
            </a:r>
            <a:endParaRPr lang="en-GB" dirty="0"/>
          </a:p>
        </p:txBody>
      </p:sp>
      <p:pic>
        <p:nvPicPr>
          <p:cNvPr id="7" name="Picture 6" descr="A colorful swirly circle with black background&#10;&#10;Description automatically generated">
            <a:extLst>
              <a:ext uri="{FF2B5EF4-FFF2-40B4-BE49-F238E27FC236}">
                <a16:creationId xmlns:a16="http://schemas.microsoft.com/office/drawing/2014/main" id="{2607F594-E81E-5B28-1FB3-43419E9283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2032" y="5895517"/>
            <a:ext cx="713242" cy="701755"/>
          </a:xfrm>
          <a:prstGeom prst="rect">
            <a:avLst/>
          </a:prstGeom>
        </p:spPr>
      </p:pic>
    </p:spTree>
    <p:extLst>
      <p:ext uri="{BB962C8B-B14F-4D97-AF65-F5344CB8AC3E}">
        <p14:creationId xmlns:p14="http://schemas.microsoft.com/office/powerpoint/2010/main" val="33146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6B89F1-D912-08B2-7639-4E8216F70F71}"/>
              </a:ext>
            </a:extLst>
          </p:cNvPr>
          <p:cNvPicPr>
            <a:picLocks noChangeAspect="1"/>
          </p:cNvPicPr>
          <p:nvPr/>
        </p:nvPicPr>
        <p:blipFill rotWithShape="1">
          <a:blip r:embed="rId3">
            <a:alphaModFix amt="19000"/>
          </a:blip>
          <a:srcRect b="1267"/>
          <a:stretch/>
        </p:blipFill>
        <p:spPr>
          <a:xfrm>
            <a:off x="0" y="0"/>
            <a:ext cx="12192002" cy="6858000"/>
          </a:xfrm>
          <a:prstGeom prst="rect">
            <a:avLst/>
          </a:prstGeom>
        </p:spPr>
      </p:pic>
      <p:sp>
        <p:nvSpPr>
          <p:cNvPr id="2" name="Title 1">
            <a:extLst>
              <a:ext uri="{FF2B5EF4-FFF2-40B4-BE49-F238E27FC236}">
                <a16:creationId xmlns:a16="http://schemas.microsoft.com/office/drawing/2014/main" id="{3A74B35E-1497-0D45-A42D-82499667895F}"/>
              </a:ext>
            </a:extLst>
          </p:cNvPr>
          <p:cNvSpPr>
            <a:spLocks noGrp="1"/>
          </p:cNvSpPr>
          <p:nvPr>
            <p:ph type="title"/>
          </p:nvPr>
        </p:nvSpPr>
        <p:spPr>
          <a:xfrm>
            <a:off x="144379" y="313910"/>
            <a:ext cx="11903242" cy="944681"/>
          </a:xfrm>
        </p:spPr>
        <p:txBody>
          <a:bodyPr>
            <a:normAutofit/>
          </a:bodyPr>
          <a:lstStyle/>
          <a:p>
            <a:r>
              <a:rPr lang="en-GB" sz="4000" b="1" dirty="0">
                <a:latin typeface="Arial" panose="020B0604020202020204" pitchFamily="34" charset="0"/>
                <a:cs typeface="Arial" panose="020B0604020202020204" pitchFamily="34" charset="0"/>
              </a:rPr>
              <a:t>Why did we develop the Think Family Standard?</a:t>
            </a:r>
          </a:p>
        </p:txBody>
      </p:sp>
      <p:sp>
        <p:nvSpPr>
          <p:cNvPr id="3" name="Content Placeholder 2">
            <a:extLst>
              <a:ext uri="{FF2B5EF4-FFF2-40B4-BE49-F238E27FC236}">
                <a16:creationId xmlns:a16="http://schemas.microsoft.com/office/drawing/2014/main" id="{CAD323A2-9487-9B94-A867-7303FBA79512}"/>
              </a:ext>
            </a:extLst>
          </p:cNvPr>
          <p:cNvSpPr>
            <a:spLocks noGrp="1"/>
          </p:cNvSpPr>
          <p:nvPr>
            <p:ph idx="1"/>
          </p:nvPr>
        </p:nvSpPr>
        <p:spPr>
          <a:xfrm>
            <a:off x="613611" y="1536867"/>
            <a:ext cx="10515600" cy="4351338"/>
          </a:xfrm>
        </p:spPr>
        <p:txBody>
          <a:bodyPr/>
          <a:lstStyle/>
          <a:p>
            <a:pPr marL="0" indent="0">
              <a:buNone/>
            </a:pPr>
            <a:endParaRPr lang="en-GB" dirty="0"/>
          </a:p>
          <a:p>
            <a:pPr marL="0" indent="0">
              <a:buNone/>
            </a:pPr>
            <a:endParaRPr lang="en-GB" dirty="0"/>
          </a:p>
          <a:p>
            <a:endParaRPr lang="en-GB" dirty="0"/>
          </a:p>
        </p:txBody>
      </p:sp>
      <p:sp>
        <p:nvSpPr>
          <p:cNvPr id="4" name="TextBox 3">
            <a:extLst>
              <a:ext uri="{FF2B5EF4-FFF2-40B4-BE49-F238E27FC236}">
                <a16:creationId xmlns:a16="http://schemas.microsoft.com/office/drawing/2014/main" id="{59D99BA8-A9D0-B8E0-71F8-F97F34330FD6}"/>
              </a:ext>
            </a:extLst>
          </p:cNvPr>
          <p:cNvSpPr txBox="1"/>
          <p:nvPr/>
        </p:nvSpPr>
        <p:spPr>
          <a:xfrm>
            <a:off x="613610" y="1690872"/>
            <a:ext cx="10964778" cy="4524315"/>
          </a:xfrm>
          <a:prstGeom prst="rect">
            <a:avLst/>
          </a:prstGeom>
          <a:noFill/>
        </p:spPr>
        <p:txBody>
          <a:bodyPr wrap="square" rtlCol="0">
            <a:spAutoFit/>
          </a:bodyPr>
          <a:lstStyle/>
          <a:p>
            <a:pPr marL="285750" indent="-285750">
              <a:buFont typeface="Arial" panose="020B0604020202020204" pitchFamily="34" charset="0"/>
              <a:buChar char="•"/>
            </a:pPr>
            <a:r>
              <a:rPr lang="en-GB" sz="3200" dirty="0">
                <a:latin typeface="Arial" panose="020B0604020202020204" pitchFamily="34" charset="0"/>
                <a:cs typeface="Arial" panose="020B0604020202020204" pitchFamily="34" charset="0"/>
              </a:rPr>
              <a:t>Use to measure competency and identify CPD needs of teams</a:t>
            </a:r>
          </a:p>
          <a:p>
            <a:pPr marL="285750" indent="-285750">
              <a:buFont typeface="Arial" panose="020B0604020202020204" pitchFamily="34" charset="0"/>
              <a:buChar char="•"/>
            </a:pPr>
            <a:endParaRPr lang="en-GB"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3200" dirty="0">
                <a:latin typeface="Arial" panose="020B0604020202020204" pitchFamily="34" charset="0"/>
                <a:cs typeface="Arial" panose="020B0604020202020204" pitchFamily="34" charset="0"/>
              </a:rPr>
              <a:t>To support the process of annual development review</a:t>
            </a:r>
          </a:p>
          <a:p>
            <a:pPr marL="285750" indent="-285750">
              <a:buFont typeface="Arial" panose="020B0604020202020204" pitchFamily="34" charset="0"/>
              <a:buChar char="•"/>
            </a:pPr>
            <a:endParaRPr lang="en-GB"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3200" dirty="0">
                <a:latin typeface="Arial" panose="020B0604020202020204" pitchFamily="34" charset="0"/>
                <a:cs typeface="Arial" panose="020B0604020202020204" pitchFamily="34" charset="0"/>
              </a:rPr>
              <a:t>To incorporate and to reference in safeguarding supervision</a:t>
            </a:r>
          </a:p>
          <a:p>
            <a:pPr marL="285750" indent="-285750">
              <a:buFont typeface="Arial" panose="020B0604020202020204" pitchFamily="34" charset="0"/>
              <a:buChar char="•"/>
            </a:pPr>
            <a:endParaRPr lang="en-GB"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3200" dirty="0">
                <a:latin typeface="Arial" panose="020B0604020202020204" pitchFamily="34" charset="0"/>
                <a:cs typeface="Arial" panose="020B0604020202020204" pitchFamily="34" charset="0"/>
              </a:rPr>
              <a:t>To support the process of induction</a:t>
            </a:r>
            <a:endParaRPr lang="en-GB" dirty="0"/>
          </a:p>
        </p:txBody>
      </p:sp>
      <p:pic>
        <p:nvPicPr>
          <p:cNvPr id="7" name="Picture 6" descr="A colorful swirly circle with black background&#10;&#10;Description automatically generated">
            <a:extLst>
              <a:ext uri="{FF2B5EF4-FFF2-40B4-BE49-F238E27FC236}">
                <a16:creationId xmlns:a16="http://schemas.microsoft.com/office/drawing/2014/main" id="{9512A8E4-C2B0-64D8-0E13-8944A95C99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7901" y="5811327"/>
            <a:ext cx="780975" cy="768397"/>
          </a:xfrm>
          <a:prstGeom prst="rect">
            <a:avLst/>
          </a:prstGeom>
        </p:spPr>
      </p:pic>
    </p:spTree>
    <p:extLst>
      <p:ext uri="{BB962C8B-B14F-4D97-AF65-F5344CB8AC3E}">
        <p14:creationId xmlns:p14="http://schemas.microsoft.com/office/powerpoint/2010/main" val="341009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2BB836-8EC1-83D1-46C1-2C597DF023B6}"/>
              </a:ext>
            </a:extLst>
          </p:cNvPr>
          <p:cNvPicPr>
            <a:picLocks noChangeAspect="1"/>
          </p:cNvPicPr>
          <p:nvPr/>
        </p:nvPicPr>
        <p:blipFill>
          <a:blip r:embed="rId3">
            <a:alphaModFix amt="10000"/>
          </a:blip>
          <a:stretch>
            <a:fillRect/>
          </a:stretch>
        </p:blipFill>
        <p:spPr>
          <a:xfrm>
            <a:off x="3" y="0"/>
            <a:ext cx="12191997" cy="6858000"/>
          </a:xfrm>
          <a:prstGeom prst="rect">
            <a:avLst/>
          </a:prstGeom>
        </p:spPr>
      </p:pic>
      <p:sp>
        <p:nvSpPr>
          <p:cNvPr id="2" name="Title 1">
            <a:extLst>
              <a:ext uri="{FF2B5EF4-FFF2-40B4-BE49-F238E27FC236}">
                <a16:creationId xmlns:a16="http://schemas.microsoft.com/office/drawing/2014/main" id="{BC13ACC3-C9E9-5E87-50EB-12EF449E01BE}"/>
              </a:ext>
            </a:extLst>
          </p:cNvPr>
          <p:cNvSpPr>
            <a:spLocks noGrp="1"/>
          </p:cNvSpPr>
          <p:nvPr>
            <p:ph type="title"/>
          </p:nvPr>
        </p:nvSpPr>
        <p:spPr/>
        <p:txBody>
          <a:bodyPr>
            <a:normAutofit/>
          </a:bodyPr>
          <a:lstStyle/>
          <a:p>
            <a:r>
              <a:rPr lang="en-GB" sz="4000" b="1" dirty="0">
                <a:latin typeface="Arial" panose="020B0604020202020204" pitchFamily="34" charset="0"/>
                <a:cs typeface="Arial" panose="020B0604020202020204" pitchFamily="34" charset="0"/>
              </a:rPr>
              <a:t>Our service users should be able to say :</a:t>
            </a:r>
          </a:p>
        </p:txBody>
      </p:sp>
      <p:sp>
        <p:nvSpPr>
          <p:cNvPr id="3" name="Content Placeholder 2">
            <a:extLst>
              <a:ext uri="{FF2B5EF4-FFF2-40B4-BE49-F238E27FC236}">
                <a16:creationId xmlns:a16="http://schemas.microsoft.com/office/drawing/2014/main" id="{8028763A-BF59-F510-8B26-29E56F9639EA}"/>
              </a:ext>
            </a:extLst>
          </p:cNvPr>
          <p:cNvSpPr>
            <a:spLocks noGrp="1"/>
          </p:cNvSpPr>
          <p:nvPr>
            <p:ph idx="1"/>
          </p:nvPr>
        </p:nvSpPr>
        <p:spPr>
          <a:xfrm>
            <a:off x="838200" y="2790129"/>
            <a:ext cx="10515600" cy="1829997"/>
          </a:xfrm>
        </p:spPr>
        <p:txBody>
          <a:bodyPr>
            <a:normAutofit/>
          </a:bodyPr>
          <a:lstStyle/>
          <a:p>
            <a:pPr marL="0" indent="0">
              <a:buNone/>
            </a:pPr>
            <a:r>
              <a:rPr lang="en-GB" sz="3600" b="1" dirty="0">
                <a:latin typeface="Arial" panose="020B0604020202020204" pitchFamily="34" charset="0"/>
                <a:cs typeface="Arial" panose="020B0604020202020204" pitchFamily="34" charset="0"/>
              </a:rPr>
              <a:t>“I am a partner in meeting the needs of my family and keeping them and myself safe along with Trust staff and other professionals.”</a:t>
            </a:r>
          </a:p>
        </p:txBody>
      </p:sp>
      <p:pic>
        <p:nvPicPr>
          <p:cNvPr id="5" name="Picture 4" descr="A colorful swirly circle with black background&#10;&#10;Description automatically generated">
            <a:extLst>
              <a:ext uri="{FF2B5EF4-FFF2-40B4-BE49-F238E27FC236}">
                <a16:creationId xmlns:a16="http://schemas.microsoft.com/office/drawing/2014/main" id="{1514F308-B77E-4432-4BBD-EE50F4F7A3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0331" y="5797156"/>
            <a:ext cx="814842" cy="801719"/>
          </a:xfrm>
          <a:prstGeom prst="rect">
            <a:avLst/>
          </a:prstGeom>
        </p:spPr>
      </p:pic>
    </p:spTree>
    <p:extLst>
      <p:ext uri="{BB962C8B-B14F-4D97-AF65-F5344CB8AC3E}">
        <p14:creationId xmlns:p14="http://schemas.microsoft.com/office/powerpoint/2010/main" val="34751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07E4A70-1E1E-2A4D-E5CF-75C412CEE20F}"/>
              </a:ext>
            </a:extLst>
          </p:cNvPr>
          <p:cNvPicPr>
            <a:picLocks noGrp="1" noChangeAspect="1"/>
          </p:cNvPicPr>
          <p:nvPr>
            <p:ph idx="1"/>
          </p:nvPr>
        </p:nvPicPr>
        <p:blipFill rotWithShape="1">
          <a:blip r:embed="rId2"/>
          <a:srcRect b="7148"/>
          <a:stretch/>
        </p:blipFill>
        <p:spPr>
          <a:xfrm>
            <a:off x="0" y="0"/>
            <a:ext cx="12192000" cy="6858000"/>
          </a:xfrm>
        </p:spPr>
      </p:pic>
    </p:spTree>
    <p:extLst>
      <p:ext uri="{BB962C8B-B14F-4D97-AF65-F5344CB8AC3E}">
        <p14:creationId xmlns:p14="http://schemas.microsoft.com/office/powerpoint/2010/main" val="3470313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40A0AC-9826-A362-27D4-3E266CB1B0BF}"/>
              </a:ext>
            </a:extLst>
          </p:cNvPr>
          <p:cNvSpPr txBox="1"/>
          <p:nvPr/>
        </p:nvSpPr>
        <p:spPr>
          <a:xfrm>
            <a:off x="6748462" y="2044005"/>
            <a:ext cx="5200650" cy="1384995"/>
          </a:xfrm>
          <a:prstGeom prst="rect">
            <a:avLst/>
          </a:prstGeom>
          <a:noFill/>
        </p:spPr>
        <p:txBody>
          <a:bodyPr wrap="square">
            <a:spAutoFit/>
          </a:bodyPr>
          <a:lstStyle/>
          <a:p>
            <a:r>
              <a:rPr lang="en-GB" sz="2800" dirty="0">
                <a:latin typeface="Arial" panose="020B0604020202020204" pitchFamily="34" charset="0"/>
                <a:cs typeface="Arial" panose="020B0604020202020204" pitchFamily="34" charset="0"/>
                <a:hlinkClick r:id="rId2"/>
              </a:rPr>
              <a:t>Think-Family-Safeguarding-Standard-BSMHFT.pdf (safeguardingsolihull.org.uk)</a:t>
            </a:r>
            <a:endParaRPr lang="en-GB" sz="2800" dirty="0">
              <a:latin typeface="Arial" panose="020B0604020202020204" pitchFamily="34" charset="0"/>
              <a:cs typeface="Arial" panose="020B0604020202020204" pitchFamily="34" charset="0"/>
            </a:endParaRPr>
          </a:p>
        </p:txBody>
      </p:sp>
      <p:pic>
        <p:nvPicPr>
          <p:cNvPr id="5" name="Picture 4">
            <a:hlinkClick r:id="rId2"/>
            <a:extLst>
              <a:ext uri="{FF2B5EF4-FFF2-40B4-BE49-F238E27FC236}">
                <a16:creationId xmlns:a16="http://schemas.microsoft.com/office/drawing/2014/main" id="{D06F951D-29E1-3002-128E-5AB855F932B1}"/>
              </a:ext>
            </a:extLst>
          </p:cNvPr>
          <p:cNvPicPr>
            <a:picLocks noChangeAspect="1"/>
          </p:cNvPicPr>
          <p:nvPr/>
        </p:nvPicPr>
        <p:blipFill>
          <a:blip r:embed="rId3"/>
          <a:stretch>
            <a:fillRect/>
          </a:stretch>
        </p:blipFill>
        <p:spPr>
          <a:xfrm rot="16200000">
            <a:off x="-144537" y="1120971"/>
            <a:ext cx="6560096" cy="4616058"/>
          </a:xfrm>
          <a:prstGeom prst="rect">
            <a:avLst/>
          </a:prstGeom>
          <a:ln>
            <a:solidFill>
              <a:schemeClr val="bg1">
                <a:lumMod val="65000"/>
              </a:schemeClr>
            </a:solidFill>
          </a:ln>
        </p:spPr>
      </p:pic>
    </p:spTree>
    <p:extLst>
      <p:ext uri="{BB962C8B-B14F-4D97-AF65-F5344CB8AC3E}">
        <p14:creationId xmlns:p14="http://schemas.microsoft.com/office/powerpoint/2010/main" val="935298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FD263-A6EF-E18E-BB2E-63C1C24AE705}"/>
              </a:ext>
            </a:extLst>
          </p:cNvPr>
          <p:cNvSpPr>
            <a:spLocks noGrp="1"/>
          </p:cNvSpPr>
          <p:nvPr>
            <p:ph type="title"/>
          </p:nvPr>
        </p:nvSpPr>
        <p:spPr/>
        <p:txBody>
          <a:bodyPr/>
          <a:lstStyle/>
          <a:p>
            <a:r>
              <a:rPr lang="en-GB" sz="4000" b="1" u="sng" dirty="0">
                <a:latin typeface="Arial" panose="020B0604020202020204" pitchFamily="34" charset="0"/>
                <a:cs typeface="Arial" panose="020B0604020202020204" pitchFamily="34" charset="0"/>
              </a:rPr>
              <a:t>Agenda</a:t>
            </a:r>
            <a:r>
              <a:rPr lang="en-GB" b="1" u="sng" dirty="0"/>
              <a:t> </a:t>
            </a:r>
            <a:endParaRPr lang="en-US" dirty="0"/>
          </a:p>
        </p:txBody>
      </p:sp>
      <p:sp>
        <p:nvSpPr>
          <p:cNvPr id="3" name="Content Placeholder 2">
            <a:extLst>
              <a:ext uri="{FF2B5EF4-FFF2-40B4-BE49-F238E27FC236}">
                <a16:creationId xmlns:a16="http://schemas.microsoft.com/office/drawing/2014/main" id="{9763321E-8C1B-3778-6428-A37AADD53A7B}"/>
              </a:ext>
            </a:extLst>
          </p:cNvPr>
          <p:cNvSpPr>
            <a:spLocks noGrp="1"/>
          </p:cNvSpPr>
          <p:nvPr>
            <p:ph idx="1"/>
          </p:nvPr>
        </p:nvSpPr>
        <p:spPr/>
        <p:txBody>
          <a:bodyPr vert="horz" lIns="91440" tIns="45720" rIns="91440" bIns="45720" rtlCol="0" anchor="t">
            <a:normAutofit/>
          </a:bodyPr>
          <a:lstStyle/>
          <a:p>
            <a:r>
              <a:rPr lang="en-GB" dirty="0">
                <a:latin typeface="Arial" panose="020B0604020202020204" pitchFamily="34" charset="0"/>
                <a:cs typeface="Arial" panose="020B0604020202020204" pitchFamily="34" charset="0"/>
              </a:rPr>
              <a:t>SSCP updates </a:t>
            </a:r>
          </a:p>
          <a:p>
            <a:r>
              <a:rPr lang="en-GB" dirty="0">
                <a:latin typeface="Arial" panose="020B0604020202020204" pitchFamily="34" charset="0"/>
                <a:cs typeface="Arial" panose="020B0604020202020204" pitchFamily="34" charset="0"/>
              </a:rPr>
              <a:t>SSAB updates </a:t>
            </a:r>
          </a:p>
          <a:p>
            <a:r>
              <a:rPr lang="en-GB" dirty="0">
                <a:latin typeface="Arial" panose="020B0604020202020204" pitchFamily="34" charset="0"/>
                <a:cs typeface="Arial" panose="020B0604020202020204" pitchFamily="34" charset="0"/>
              </a:rPr>
              <a:t>Think Family Exercise</a:t>
            </a:r>
          </a:p>
          <a:p>
            <a:r>
              <a:rPr lang="en-GB" dirty="0">
                <a:latin typeface="Arial" panose="020B0604020202020204" pitchFamily="34" charset="0"/>
                <a:cs typeface="Arial" panose="020B0604020202020204" pitchFamily="34" charset="0"/>
              </a:rPr>
              <a:t>Birmingham &amp; Solihull Mental Health Foundation Think Family Initiative </a:t>
            </a:r>
          </a:p>
        </p:txBody>
      </p:sp>
    </p:spTree>
    <p:extLst>
      <p:ext uri="{BB962C8B-B14F-4D97-AF65-F5344CB8AC3E}">
        <p14:creationId xmlns:p14="http://schemas.microsoft.com/office/powerpoint/2010/main" val="2058618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C1775-29C8-3855-DA18-5D9DCA480DA1}"/>
              </a:ext>
            </a:extLst>
          </p:cNvPr>
          <p:cNvSpPr>
            <a:spLocks noGrp="1"/>
          </p:cNvSpPr>
          <p:nvPr>
            <p:ph type="title"/>
          </p:nvPr>
        </p:nvSpPr>
        <p:spPr>
          <a:xfrm>
            <a:off x="209500" y="133763"/>
            <a:ext cx="11144300" cy="617581"/>
          </a:xfrm>
        </p:spPr>
        <p:txBody>
          <a:bodyPr>
            <a:normAutofit fontScale="90000"/>
          </a:bodyPr>
          <a:lstStyle/>
          <a:p>
            <a:r>
              <a:rPr lang="en-GB" u="sng" dirty="0">
                <a:solidFill>
                  <a:schemeClr val="tx2"/>
                </a:solidFill>
                <a:latin typeface="Arial" panose="020B0604020202020204" pitchFamily="34" charset="0"/>
                <a:cs typeface="Arial" panose="020B0604020202020204" pitchFamily="34" charset="0"/>
              </a:rPr>
              <a:t>SSCP</a:t>
            </a:r>
            <a:r>
              <a:rPr lang="en-GB" u="sng" dirty="0">
                <a:solidFill>
                  <a:schemeClr val="tx2"/>
                </a:solidFill>
              </a:rPr>
              <a:t> </a:t>
            </a:r>
            <a:r>
              <a:rPr lang="en-GB" u="sng" dirty="0">
                <a:solidFill>
                  <a:schemeClr val="tx2"/>
                </a:solidFill>
                <a:latin typeface="Arial" panose="020B0604020202020204" pitchFamily="34" charset="0"/>
                <a:cs typeface="Arial" panose="020B0604020202020204" pitchFamily="34" charset="0"/>
              </a:rPr>
              <a:t>Updates</a:t>
            </a:r>
          </a:p>
        </p:txBody>
      </p:sp>
      <p:pic>
        <p:nvPicPr>
          <p:cNvPr id="5" name="Content Placeholder 4" descr="A logo of a person with a white object&#10;&#10;Description automatically generated">
            <a:extLst>
              <a:ext uri="{FF2B5EF4-FFF2-40B4-BE49-F238E27FC236}">
                <a16:creationId xmlns:a16="http://schemas.microsoft.com/office/drawing/2014/main" id="{8AC9CCFC-0B1B-5F9C-BAFA-C6E9DA22D52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46456" y="133762"/>
            <a:ext cx="2370489" cy="790163"/>
          </a:xfrm>
        </p:spPr>
      </p:pic>
      <p:sp>
        <p:nvSpPr>
          <p:cNvPr id="3" name="TextBox 2">
            <a:extLst>
              <a:ext uri="{FF2B5EF4-FFF2-40B4-BE49-F238E27FC236}">
                <a16:creationId xmlns:a16="http://schemas.microsoft.com/office/drawing/2014/main" id="{1C648F5E-44FD-3AE1-90E9-571B214B73F0}"/>
              </a:ext>
            </a:extLst>
          </p:cNvPr>
          <p:cNvSpPr txBox="1"/>
          <p:nvPr/>
        </p:nvSpPr>
        <p:spPr>
          <a:xfrm>
            <a:off x="209501" y="751344"/>
            <a:ext cx="11907443" cy="6186309"/>
          </a:xfrm>
          <a:prstGeom prst="rect">
            <a:avLst/>
          </a:prstGeom>
          <a:noFill/>
        </p:spPr>
        <p:txBody>
          <a:bodyPr wrap="square" rtlCol="0">
            <a:spAutoFit/>
          </a:bodyPr>
          <a:lstStyle/>
          <a:p>
            <a:r>
              <a:rPr lang="en-GB" b="1" dirty="0">
                <a:latin typeface="Arial" panose="020B0604020202020204" pitchFamily="34" charset="0"/>
                <a:ea typeface="Roboto" panose="02000000000000000000" pitchFamily="2" charset="0"/>
                <a:cs typeface="Arial" panose="020B0604020202020204" pitchFamily="34" charset="0"/>
              </a:rPr>
              <a:t>Early Help Strategy Launched November 2023 recording available                    </a:t>
            </a:r>
            <a:r>
              <a:rPr lang="en-GB" dirty="0">
                <a:latin typeface="Arial" panose="020B0604020202020204" pitchFamily="34" charset="0"/>
                <a:ea typeface="Roboto" panose="02000000000000000000" pitchFamily="2" charset="0"/>
                <a:cs typeface="Arial" panose="020B0604020202020204" pitchFamily="34" charset="0"/>
                <a:hlinkClick r:id="rId4"/>
              </a:rPr>
              <a:t>https://www.safeguardingsolihull.org.uk/lscp/multi-agency-procedures-and-practice-guidance/early-help/</a:t>
            </a:r>
            <a:endParaRPr lang="en-GB" dirty="0">
              <a:latin typeface="Arial" panose="020B0604020202020204" pitchFamily="34" charset="0"/>
              <a:ea typeface="Roboto" panose="02000000000000000000" pitchFamily="2" charset="0"/>
              <a:cs typeface="Arial" panose="020B0604020202020204" pitchFamily="34" charset="0"/>
            </a:endParaRPr>
          </a:p>
          <a:p>
            <a:endParaRPr lang="en-GB" sz="1400" dirty="0">
              <a:latin typeface="Arial" panose="020B0604020202020204" pitchFamily="34" charset="0"/>
              <a:ea typeface="Roboto" panose="02000000000000000000" pitchFamily="2" charset="0"/>
              <a:cs typeface="Arial" panose="020B0604020202020204" pitchFamily="34" charset="0"/>
            </a:endParaRPr>
          </a:p>
          <a:p>
            <a:r>
              <a:rPr lang="en-GB" b="1" dirty="0">
                <a:latin typeface="Arial" panose="020B0604020202020204" pitchFamily="34" charset="0"/>
                <a:ea typeface="Roboto" panose="02000000000000000000" pitchFamily="2" charset="0"/>
                <a:cs typeface="Arial" panose="020B0604020202020204" pitchFamily="34" charset="0"/>
              </a:rPr>
              <a:t>Family Hubs &amp; early Help Networking Events </a:t>
            </a:r>
          </a:p>
          <a:p>
            <a:endParaRPr lang="en-GB" sz="1400" dirty="0">
              <a:latin typeface="Arial" panose="020B0604020202020204" pitchFamily="34" charset="0"/>
              <a:ea typeface="Roboto" panose="02000000000000000000" pitchFamily="2" charset="0"/>
              <a:cs typeface="Arial" panose="020B0604020202020204" pitchFamily="34" charset="0"/>
            </a:endParaRPr>
          </a:p>
          <a:p>
            <a:pPr algn="l"/>
            <a:r>
              <a:rPr lang="en-GB" b="1" i="0" u="sng" dirty="0">
                <a:solidFill>
                  <a:srgbClr val="000000"/>
                </a:solidFill>
                <a:effectLst/>
                <a:latin typeface="Arial" panose="020B0604020202020204" pitchFamily="34" charset="0"/>
                <a:ea typeface="Roboto" panose="02000000000000000000" pitchFamily="2" charset="0"/>
                <a:cs typeface="Arial" panose="020B0604020202020204" pitchFamily="34" charset="0"/>
              </a:rPr>
              <a:t>Neglect Tools</a:t>
            </a:r>
            <a:endParaRPr lang="en-GB" b="0" i="0" dirty="0">
              <a:solidFill>
                <a:srgbClr val="000000"/>
              </a:solidFill>
              <a:effectLst/>
              <a:latin typeface="Arial" panose="020B0604020202020204" pitchFamily="34" charset="0"/>
              <a:ea typeface="Roboto" panose="02000000000000000000" pitchFamily="2" charset="0"/>
              <a:cs typeface="Arial" panose="020B0604020202020204" pitchFamily="34" charset="0"/>
            </a:endParaRPr>
          </a:p>
          <a:p>
            <a:pPr algn="l"/>
            <a:r>
              <a:rPr lang="en-GB" b="0" i="0" u="sng" dirty="0">
                <a:solidFill>
                  <a:srgbClr val="0076A3"/>
                </a:solidFill>
                <a:effectLst/>
                <a:latin typeface="Arial" panose="020B0604020202020204" pitchFamily="34" charset="0"/>
                <a:ea typeface="Roboto" panose="02000000000000000000" pitchFamily="2" charset="0"/>
                <a:cs typeface="Arial" panose="020B0604020202020204" pitchFamily="34" charset="0"/>
                <a:hlinkClick r:id="rId5"/>
              </a:rPr>
              <a:t>SSCP Neglect Continuum of Tools</a:t>
            </a:r>
            <a:endParaRPr lang="en-GB" b="0" i="0" dirty="0">
              <a:solidFill>
                <a:srgbClr val="000000"/>
              </a:solidFill>
              <a:effectLst/>
              <a:latin typeface="Arial" panose="020B0604020202020204" pitchFamily="34" charset="0"/>
              <a:ea typeface="Roboto" panose="02000000000000000000" pitchFamily="2" charset="0"/>
              <a:cs typeface="Arial" panose="020B0604020202020204" pitchFamily="34" charset="0"/>
            </a:endParaRPr>
          </a:p>
          <a:p>
            <a:pPr algn="l"/>
            <a:r>
              <a:rPr lang="en-GB" b="1" i="0" dirty="0">
                <a:solidFill>
                  <a:srgbClr val="000000"/>
                </a:solidFill>
                <a:effectLst/>
                <a:latin typeface="Arial" panose="020B0604020202020204" pitchFamily="34" charset="0"/>
                <a:ea typeface="Roboto" panose="02000000000000000000" pitchFamily="2" charset="0"/>
                <a:cs typeface="Arial" panose="020B0604020202020204" pitchFamily="34" charset="0"/>
              </a:rPr>
              <a:t>Chronologies</a:t>
            </a:r>
            <a:endParaRPr lang="en-GB" b="0" i="0" dirty="0">
              <a:solidFill>
                <a:srgbClr val="000000"/>
              </a:solidFill>
              <a:effectLst/>
              <a:latin typeface="Arial" panose="020B0604020202020204" pitchFamily="34" charset="0"/>
              <a:ea typeface="Roboto" panose="02000000000000000000" pitchFamily="2" charset="0"/>
              <a:cs typeface="Arial" panose="020B0604020202020204" pitchFamily="34" charset="0"/>
            </a:endParaRPr>
          </a:p>
          <a:p>
            <a:pPr algn="l"/>
            <a:r>
              <a:rPr lang="en-GB" b="0" i="0" u="sng" dirty="0">
                <a:solidFill>
                  <a:srgbClr val="0076A3"/>
                </a:solidFill>
                <a:effectLst/>
                <a:latin typeface="Arial" panose="020B0604020202020204" pitchFamily="34" charset="0"/>
                <a:ea typeface="Roboto" panose="02000000000000000000" pitchFamily="2" charset="0"/>
                <a:cs typeface="Arial" panose="020B0604020202020204" pitchFamily="34" charset="0"/>
                <a:hlinkClick r:id="rId6"/>
              </a:rPr>
              <a:t>Multi-agency Chronology Template</a:t>
            </a:r>
            <a:endParaRPr lang="en-GB" b="0" i="0" dirty="0">
              <a:solidFill>
                <a:srgbClr val="000000"/>
              </a:solidFill>
              <a:effectLst/>
              <a:latin typeface="Arial" panose="020B0604020202020204" pitchFamily="34" charset="0"/>
              <a:ea typeface="Roboto" panose="02000000000000000000" pitchFamily="2" charset="0"/>
              <a:cs typeface="Arial" panose="020B0604020202020204" pitchFamily="34" charset="0"/>
            </a:endParaRPr>
          </a:p>
          <a:p>
            <a:pPr algn="l"/>
            <a:r>
              <a:rPr lang="en-GB" b="0" i="0" u="sng" dirty="0">
                <a:solidFill>
                  <a:srgbClr val="0076A3"/>
                </a:solidFill>
                <a:effectLst/>
                <a:latin typeface="Arial" panose="020B0604020202020204" pitchFamily="34" charset="0"/>
                <a:ea typeface="Roboto" panose="02000000000000000000" pitchFamily="2" charset="0"/>
                <a:cs typeface="Arial" panose="020B0604020202020204" pitchFamily="34" charset="0"/>
                <a:hlinkClick r:id="rId7"/>
              </a:rPr>
              <a:t>Multi-agency Chronology Guide</a:t>
            </a:r>
            <a:endParaRPr lang="en-GB" b="0" i="0" dirty="0">
              <a:solidFill>
                <a:srgbClr val="000000"/>
              </a:solidFill>
              <a:effectLst/>
              <a:latin typeface="Arial" panose="020B0604020202020204" pitchFamily="34" charset="0"/>
              <a:ea typeface="Roboto" panose="02000000000000000000" pitchFamily="2" charset="0"/>
              <a:cs typeface="Arial" panose="020B0604020202020204" pitchFamily="34" charset="0"/>
            </a:endParaRPr>
          </a:p>
          <a:p>
            <a:pPr algn="l"/>
            <a:r>
              <a:rPr lang="en-GB" b="1" i="0" dirty="0">
                <a:solidFill>
                  <a:srgbClr val="000000"/>
                </a:solidFill>
                <a:effectLst/>
                <a:latin typeface="Arial" panose="020B0604020202020204" pitchFamily="34" charset="0"/>
                <a:ea typeface="Roboto" panose="02000000000000000000" pitchFamily="2" charset="0"/>
                <a:cs typeface="Arial" panose="020B0604020202020204" pitchFamily="34" charset="0"/>
              </a:rPr>
              <a:t>Screening Tool</a:t>
            </a:r>
            <a:endParaRPr lang="en-GB" b="0" i="0" dirty="0">
              <a:solidFill>
                <a:srgbClr val="000000"/>
              </a:solidFill>
              <a:effectLst/>
              <a:latin typeface="Arial" panose="020B0604020202020204" pitchFamily="34" charset="0"/>
              <a:ea typeface="Roboto" panose="02000000000000000000" pitchFamily="2" charset="0"/>
              <a:cs typeface="Arial" panose="020B0604020202020204" pitchFamily="34" charset="0"/>
            </a:endParaRPr>
          </a:p>
          <a:p>
            <a:pPr algn="l"/>
            <a:r>
              <a:rPr lang="en-GB" b="0" i="0" u="sng" dirty="0">
                <a:solidFill>
                  <a:srgbClr val="0076A3"/>
                </a:solidFill>
                <a:effectLst/>
                <a:latin typeface="Arial" panose="020B0604020202020204" pitchFamily="34" charset="0"/>
                <a:ea typeface="Roboto" panose="02000000000000000000" pitchFamily="2" charset="0"/>
                <a:cs typeface="Arial" panose="020B0604020202020204" pitchFamily="34" charset="0"/>
                <a:hlinkClick r:id="rId8"/>
              </a:rPr>
              <a:t>Neglect Screening Tool</a:t>
            </a:r>
            <a:endParaRPr lang="en-GB" b="0" i="0" dirty="0">
              <a:solidFill>
                <a:srgbClr val="000000"/>
              </a:solidFill>
              <a:effectLst/>
              <a:latin typeface="Arial" panose="020B0604020202020204" pitchFamily="34" charset="0"/>
              <a:ea typeface="Roboto" panose="02000000000000000000" pitchFamily="2" charset="0"/>
              <a:cs typeface="Arial" panose="020B0604020202020204" pitchFamily="34" charset="0"/>
            </a:endParaRPr>
          </a:p>
          <a:p>
            <a:pPr algn="l"/>
            <a:r>
              <a:rPr lang="en-GB" b="0" i="0" u="sng" dirty="0">
                <a:solidFill>
                  <a:srgbClr val="0076A3"/>
                </a:solidFill>
                <a:effectLst/>
                <a:latin typeface="Arial" panose="020B0604020202020204" pitchFamily="34" charset="0"/>
                <a:ea typeface="Roboto" panose="02000000000000000000" pitchFamily="2" charset="0"/>
                <a:cs typeface="Arial" panose="020B0604020202020204" pitchFamily="34" charset="0"/>
                <a:hlinkClick r:id="rId9"/>
              </a:rPr>
              <a:t>Neglect Screening Tool Guide</a:t>
            </a:r>
            <a:endParaRPr lang="en-GB" b="0" i="0" dirty="0">
              <a:solidFill>
                <a:srgbClr val="000000"/>
              </a:solidFill>
              <a:effectLst/>
              <a:latin typeface="Arial" panose="020B0604020202020204" pitchFamily="34" charset="0"/>
              <a:ea typeface="Roboto" panose="02000000000000000000" pitchFamily="2" charset="0"/>
              <a:cs typeface="Arial" panose="020B0604020202020204" pitchFamily="34" charset="0"/>
            </a:endParaRPr>
          </a:p>
          <a:p>
            <a:endParaRPr lang="en-GB" sz="1400" dirty="0">
              <a:latin typeface="Arial" panose="020B0604020202020204" pitchFamily="34" charset="0"/>
              <a:ea typeface="Roboto" panose="02000000000000000000" pitchFamily="2" charset="0"/>
              <a:cs typeface="Arial" panose="020B0604020202020204" pitchFamily="34" charset="0"/>
            </a:endParaRPr>
          </a:p>
          <a:p>
            <a:r>
              <a:rPr lang="en-GB" b="1" i="0" u="sng" dirty="0">
                <a:solidFill>
                  <a:srgbClr val="845CBC"/>
                </a:solidFill>
                <a:effectLst/>
                <a:latin typeface="Arial" panose="020B0604020202020204" pitchFamily="34" charset="0"/>
                <a:ea typeface="Roboto" panose="02000000000000000000" pitchFamily="2" charset="0"/>
                <a:cs typeface="Arial" panose="020B0604020202020204" pitchFamily="34" charset="0"/>
                <a:hlinkClick r:id="rId10"/>
              </a:rPr>
              <a:t>Dispute Resolution/ Escalation Procedures</a:t>
            </a:r>
            <a:r>
              <a:rPr lang="en-GB" b="1" i="0" dirty="0">
                <a:solidFill>
                  <a:srgbClr val="000000"/>
                </a:solidFill>
                <a:effectLst/>
                <a:latin typeface="Arial" panose="020B0604020202020204" pitchFamily="34" charset="0"/>
                <a:ea typeface="Roboto" panose="02000000000000000000" pitchFamily="2" charset="0"/>
                <a:cs typeface="Arial" panose="020B0604020202020204" pitchFamily="34" charset="0"/>
              </a:rPr>
              <a:t> </a:t>
            </a:r>
            <a:r>
              <a:rPr lang="en-GB" b="0" i="0" dirty="0">
                <a:solidFill>
                  <a:srgbClr val="000000"/>
                </a:solidFill>
                <a:effectLst/>
                <a:latin typeface="Arial" panose="020B0604020202020204" pitchFamily="34" charset="0"/>
                <a:ea typeface="Roboto" panose="02000000000000000000" pitchFamily="2" charset="0"/>
                <a:cs typeface="Arial" panose="020B0604020202020204" pitchFamily="34" charset="0"/>
              </a:rPr>
              <a:t>– the process to be followed when there is disagreement between professionals about a case.</a:t>
            </a:r>
          </a:p>
          <a:p>
            <a:endParaRPr lang="en-GB" sz="1400" dirty="0">
              <a:solidFill>
                <a:srgbClr val="000000"/>
              </a:solidFill>
              <a:latin typeface="Arial" panose="020B0604020202020204" pitchFamily="34" charset="0"/>
              <a:ea typeface="Roboto" panose="02000000000000000000" pitchFamily="2" charset="0"/>
              <a:cs typeface="Arial" panose="020B0604020202020204" pitchFamily="34" charset="0"/>
            </a:endParaRPr>
          </a:p>
          <a:p>
            <a:r>
              <a:rPr lang="en-GB" b="1" i="0" u="sng" dirty="0">
                <a:solidFill>
                  <a:srgbClr val="845CBC"/>
                </a:solidFill>
                <a:effectLst/>
                <a:latin typeface="Arial" panose="020B0604020202020204" pitchFamily="34" charset="0"/>
                <a:ea typeface="Roboto" panose="02000000000000000000" pitchFamily="2" charset="0"/>
                <a:cs typeface="Arial" panose="020B0604020202020204" pitchFamily="34" charset="0"/>
                <a:hlinkClick r:id="rId11"/>
              </a:rPr>
              <a:t>Professionals' Case Meeting</a:t>
            </a:r>
            <a:r>
              <a:rPr lang="en-GB" b="0" i="0" dirty="0">
                <a:solidFill>
                  <a:srgbClr val="000000"/>
                </a:solidFill>
                <a:effectLst/>
                <a:latin typeface="Arial" panose="020B0604020202020204" pitchFamily="34" charset="0"/>
                <a:ea typeface="Roboto" panose="02000000000000000000" pitchFamily="2" charset="0"/>
                <a:cs typeface="Arial" panose="020B0604020202020204" pitchFamily="34" charset="0"/>
              </a:rPr>
              <a:t> - should be used by multi-agency professional groups to support reflection and promoting successful outcome of the Early Help/ Child In Need or Child Protection Plan.</a:t>
            </a:r>
          </a:p>
          <a:p>
            <a:endParaRPr lang="en-GB" sz="1400" dirty="0">
              <a:solidFill>
                <a:srgbClr val="000000"/>
              </a:solidFill>
              <a:latin typeface="Arial" panose="020B0604020202020204" pitchFamily="34" charset="0"/>
              <a:ea typeface="Roboto" panose="02000000000000000000" pitchFamily="2" charset="0"/>
              <a:cs typeface="Arial" panose="020B0604020202020204" pitchFamily="34" charset="0"/>
            </a:endParaRPr>
          </a:p>
          <a:p>
            <a:r>
              <a:rPr lang="en-GB" b="1" dirty="0">
                <a:solidFill>
                  <a:srgbClr val="000000"/>
                </a:solidFill>
                <a:latin typeface="Arial" panose="020B0604020202020204" pitchFamily="34" charset="0"/>
                <a:ea typeface="Roboto" panose="02000000000000000000" pitchFamily="2" charset="0"/>
                <a:cs typeface="Arial" panose="020B0604020202020204" pitchFamily="34" charset="0"/>
              </a:rPr>
              <a:t>Working Together 2023 </a:t>
            </a:r>
            <a:r>
              <a:rPr lang="en-GB" dirty="0">
                <a:solidFill>
                  <a:srgbClr val="000000"/>
                </a:solidFill>
                <a:latin typeface="Arial" panose="020B0604020202020204" pitchFamily="34" charset="0"/>
                <a:ea typeface="Roboto" panose="02000000000000000000" pitchFamily="2" charset="0"/>
                <a:cs typeface="Arial" panose="020B0604020202020204" pitchFamily="34" charset="0"/>
                <a:hlinkClick r:id="rId12"/>
              </a:rPr>
              <a:t>https://assets.publishing.service.gov.uk/media/65803fe31c0c2a000d18cf40/Working_together_to_safeguard_children_2023_-_statutory_guidance.pdf</a:t>
            </a:r>
            <a:r>
              <a:rPr lang="en-GB" dirty="0">
                <a:solidFill>
                  <a:srgbClr val="000000"/>
                </a:solidFill>
                <a:latin typeface="Arial" panose="020B0604020202020204" pitchFamily="34" charset="0"/>
                <a:ea typeface="Roboto" panose="02000000000000000000" pitchFamily="2" charset="0"/>
                <a:cs typeface="Arial" panose="020B0604020202020204" pitchFamily="34" charset="0"/>
              </a:rPr>
              <a:t> </a:t>
            </a:r>
            <a:endParaRPr lang="en-GB" dirty="0">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1116648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521AF-BEC2-188A-2613-D6A2A158CA3F}"/>
              </a:ext>
            </a:extLst>
          </p:cNvPr>
          <p:cNvSpPr>
            <a:spLocks noGrp="1"/>
          </p:cNvSpPr>
          <p:nvPr>
            <p:ph type="title"/>
          </p:nvPr>
        </p:nvSpPr>
        <p:spPr>
          <a:xfrm>
            <a:off x="336000" y="133763"/>
            <a:ext cx="11017800" cy="790162"/>
          </a:xfrm>
        </p:spPr>
        <p:txBody>
          <a:bodyPr/>
          <a:lstStyle/>
          <a:p>
            <a:r>
              <a:rPr lang="en-GB" sz="4000" u="sng" dirty="0">
                <a:solidFill>
                  <a:schemeClr val="tx2"/>
                </a:solidFill>
                <a:latin typeface="Arial" panose="020B0604020202020204" pitchFamily="34" charset="0"/>
                <a:cs typeface="Arial" panose="020B0604020202020204" pitchFamily="34" charset="0"/>
              </a:rPr>
              <a:t>SSCP</a:t>
            </a:r>
            <a:r>
              <a:rPr lang="en-GB" u="sng" dirty="0">
                <a:solidFill>
                  <a:schemeClr val="tx2"/>
                </a:solidFill>
                <a:latin typeface="Arial" panose="020B0604020202020204" pitchFamily="34" charset="0"/>
                <a:cs typeface="Arial" panose="020B0604020202020204" pitchFamily="34" charset="0"/>
              </a:rPr>
              <a:t> </a:t>
            </a:r>
            <a:r>
              <a:rPr lang="en-GB" sz="4000" u="sng" dirty="0">
                <a:solidFill>
                  <a:schemeClr val="tx2"/>
                </a:solidFill>
                <a:latin typeface="Arial" panose="020B0604020202020204" pitchFamily="34" charset="0"/>
                <a:cs typeface="Arial" panose="020B0604020202020204" pitchFamily="34" charset="0"/>
              </a:rPr>
              <a:t>Training</a:t>
            </a:r>
            <a:r>
              <a:rPr lang="en-GB" u="sng" dirty="0">
                <a:solidFill>
                  <a:schemeClr val="tx2"/>
                </a:solidFill>
                <a:latin typeface="Arial" panose="020B0604020202020204" pitchFamily="34" charset="0"/>
                <a:cs typeface="Arial" panose="020B0604020202020204" pitchFamily="34" charset="0"/>
              </a:rPr>
              <a:t> </a:t>
            </a:r>
          </a:p>
        </p:txBody>
      </p:sp>
      <p:graphicFrame>
        <p:nvGraphicFramePr>
          <p:cNvPr id="5" name="Table 5">
            <a:extLst>
              <a:ext uri="{FF2B5EF4-FFF2-40B4-BE49-F238E27FC236}">
                <a16:creationId xmlns:a16="http://schemas.microsoft.com/office/drawing/2014/main" id="{045B1B62-C8C5-A6AC-7488-4C1C553EB81A}"/>
              </a:ext>
            </a:extLst>
          </p:cNvPr>
          <p:cNvGraphicFramePr>
            <a:graphicFrameLocks noGrp="1"/>
          </p:cNvGraphicFramePr>
          <p:nvPr>
            <p:ph idx="1"/>
            <p:extLst>
              <p:ext uri="{D42A27DB-BD31-4B8C-83A1-F6EECF244321}">
                <p14:modId xmlns:p14="http://schemas.microsoft.com/office/powerpoint/2010/main" val="3351099027"/>
              </p:ext>
            </p:extLst>
          </p:nvPr>
        </p:nvGraphicFramePr>
        <p:xfrm>
          <a:off x="336000" y="923925"/>
          <a:ext cx="11520000" cy="5815126"/>
        </p:xfrm>
        <a:graphic>
          <a:graphicData uri="http://schemas.openxmlformats.org/drawingml/2006/table">
            <a:tbl>
              <a:tblPr bandRow="1">
                <a:tableStyleId>{327F97BB-C833-4FB7-BDE5-3F7075034690}</a:tableStyleId>
              </a:tblPr>
              <a:tblGrid>
                <a:gridCol w="4680000">
                  <a:extLst>
                    <a:ext uri="{9D8B030D-6E8A-4147-A177-3AD203B41FA5}">
                      <a16:colId xmlns:a16="http://schemas.microsoft.com/office/drawing/2014/main" val="1946817201"/>
                    </a:ext>
                  </a:extLst>
                </a:gridCol>
                <a:gridCol w="1080000">
                  <a:extLst>
                    <a:ext uri="{9D8B030D-6E8A-4147-A177-3AD203B41FA5}">
                      <a16:colId xmlns:a16="http://schemas.microsoft.com/office/drawing/2014/main" val="1823952288"/>
                    </a:ext>
                  </a:extLst>
                </a:gridCol>
                <a:gridCol w="4680000">
                  <a:extLst>
                    <a:ext uri="{9D8B030D-6E8A-4147-A177-3AD203B41FA5}">
                      <a16:colId xmlns:a16="http://schemas.microsoft.com/office/drawing/2014/main" val="3520651785"/>
                    </a:ext>
                  </a:extLst>
                </a:gridCol>
                <a:gridCol w="1080000">
                  <a:extLst>
                    <a:ext uri="{9D8B030D-6E8A-4147-A177-3AD203B41FA5}">
                      <a16:colId xmlns:a16="http://schemas.microsoft.com/office/drawing/2014/main" val="3254755693"/>
                    </a:ext>
                  </a:extLst>
                </a:gridCol>
              </a:tblGrid>
              <a:tr h="5456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0" kern="1200" dirty="0">
                          <a:solidFill>
                            <a:schemeClr val="bg1"/>
                          </a:solidFill>
                          <a:effectLst/>
                          <a:latin typeface="Arial" panose="020B0604020202020204" pitchFamily="34" charset="0"/>
                          <a:ea typeface="+mn-ea"/>
                          <a:cs typeface="Arial" panose="020B0604020202020204" pitchFamily="34" charset="0"/>
                          <a:hlinkClick r:id="rId2">
                            <a:extLst>
                              <a:ext uri="{A12FA001-AC4F-418D-AE19-62706E023703}">
                                <ahyp:hlinkClr xmlns:ahyp="http://schemas.microsoft.com/office/drawing/2018/hyperlinkcolor" val="tx"/>
                              </a:ext>
                            </a:extLst>
                          </a:hlinkClick>
                        </a:rPr>
                        <a:t>Virtual Training - An introduction to safeguarding for voluntary &amp; community sector organisations</a:t>
                      </a:r>
                      <a:endParaRPr lang="en-GB" sz="1300" dirty="0">
                        <a:solidFill>
                          <a:schemeClr val="bg1"/>
                        </a:solidFill>
                        <a:latin typeface="Arial" panose="020B0604020202020204" pitchFamily="34" charset="0"/>
                        <a:cs typeface="Arial" panose="020B0604020202020204" pitchFamily="34" charset="0"/>
                      </a:endParaRPr>
                    </a:p>
                  </a:txBody>
                  <a:tcPr/>
                </a:tc>
                <a:tc>
                  <a:txBody>
                    <a:bodyPr/>
                    <a:lstStyle/>
                    <a:p>
                      <a:r>
                        <a:rPr lang="en-GB" sz="1300" dirty="0">
                          <a:solidFill>
                            <a:schemeClr val="bg1"/>
                          </a:solidFill>
                          <a:latin typeface="Arial" panose="020B0604020202020204" pitchFamily="34" charset="0"/>
                          <a:cs typeface="Arial" panose="020B0604020202020204" pitchFamily="34" charset="0"/>
                        </a:rPr>
                        <a:t>27.2.2024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solidFill>
                            <a:schemeClr val="bg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Missing- Welfare Return Interviews</a:t>
                      </a:r>
                      <a:endParaRPr lang="en-GB" sz="1300" dirty="0">
                        <a:solidFill>
                          <a:schemeClr val="bg1"/>
                        </a:solidFill>
                        <a:effectLst/>
                        <a:latin typeface="Arial" panose="020B0604020202020204" pitchFamily="34" charset="0"/>
                        <a:cs typeface="Arial" panose="020B0604020202020204" pitchFamily="34" charset="0"/>
                      </a:endParaRPr>
                    </a:p>
                  </a:txBody>
                  <a:tcPr/>
                </a:tc>
                <a:tc>
                  <a:txBody>
                    <a:bodyPr/>
                    <a:lstStyle/>
                    <a:p>
                      <a:r>
                        <a:rPr lang="en-GB" sz="1300" dirty="0">
                          <a:solidFill>
                            <a:schemeClr val="bg1"/>
                          </a:solidFill>
                          <a:latin typeface="Arial" panose="020B0604020202020204" pitchFamily="34" charset="0"/>
                          <a:cs typeface="Arial" panose="020B0604020202020204" pitchFamily="34" charset="0"/>
                        </a:rPr>
                        <a:t>7.3.24</a:t>
                      </a:r>
                    </a:p>
                  </a:txBody>
                  <a:tcPr/>
                </a:tc>
                <a:extLst>
                  <a:ext uri="{0D108BD9-81ED-4DB2-BD59-A6C34878D82A}">
                    <a16:rowId xmlns:a16="http://schemas.microsoft.com/office/drawing/2014/main" val="3396102326"/>
                  </a:ext>
                </a:extLst>
              </a:tr>
              <a:tr h="545673">
                <a:tc>
                  <a:txBody>
                    <a:bodyPr/>
                    <a:lstStyle/>
                    <a:p>
                      <a:pPr lvl="0" algn="l"/>
                      <a:r>
                        <a:rPr lang="en-GB" sz="1300" dirty="0">
                          <a:solidFill>
                            <a:schemeClr val="bg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Module 1 Early Help</a:t>
                      </a:r>
                      <a:endParaRPr lang="en-GB" sz="1300" dirty="0">
                        <a:solidFill>
                          <a:schemeClr val="bg1"/>
                        </a:solidFill>
                        <a:latin typeface="Arial" panose="020B0604020202020204" pitchFamily="34" charset="0"/>
                        <a:cs typeface="Arial" panose="020B0604020202020204" pitchFamily="34" charset="0"/>
                      </a:endParaRPr>
                    </a:p>
                  </a:txBody>
                  <a:tcPr/>
                </a:tc>
                <a:tc>
                  <a:txBody>
                    <a:bodyPr/>
                    <a:lstStyle/>
                    <a:p>
                      <a:r>
                        <a:rPr lang="en-GB" sz="1300" dirty="0">
                          <a:solidFill>
                            <a:schemeClr val="bg1"/>
                          </a:solidFill>
                          <a:latin typeface="Arial" panose="020B0604020202020204" pitchFamily="34" charset="0"/>
                          <a:cs typeface="Arial" panose="020B0604020202020204" pitchFamily="34" charset="0"/>
                        </a:rPr>
                        <a:t>23.1.24</a:t>
                      </a:r>
                    </a:p>
                  </a:txBody>
                  <a:tcPr/>
                </a:tc>
                <a:tc>
                  <a:txBody>
                    <a:bodyPr/>
                    <a:lstStyle/>
                    <a:p>
                      <a:r>
                        <a:rPr lang="en-GB" sz="1300" b="0" i="0" kern="1200" dirty="0">
                          <a:solidFill>
                            <a:schemeClr val="bg1"/>
                          </a:solidFill>
                          <a:effectLst/>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Module 6 - Neglect: Impact on child development</a:t>
                      </a:r>
                      <a:endParaRPr lang="en-GB" sz="1300" dirty="0">
                        <a:solidFill>
                          <a:schemeClr val="bg1"/>
                        </a:solidFill>
                        <a:latin typeface="Arial" panose="020B0604020202020204" pitchFamily="34" charset="0"/>
                        <a:cs typeface="Arial" panose="020B0604020202020204" pitchFamily="34" charset="0"/>
                      </a:endParaRPr>
                    </a:p>
                  </a:txBody>
                  <a:tcPr/>
                </a:tc>
                <a:tc>
                  <a:txBody>
                    <a:bodyPr/>
                    <a:lstStyle/>
                    <a:p>
                      <a:r>
                        <a:rPr lang="en-GB" sz="1300" dirty="0">
                          <a:solidFill>
                            <a:schemeClr val="bg1"/>
                          </a:solidFill>
                          <a:latin typeface="Arial" panose="020B0604020202020204" pitchFamily="34" charset="0"/>
                          <a:cs typeface="Arial" panose="020B0604020202020204" pitchFamily="34" charset="0"/>
                        </a:rPr>
                        <a:t>7.2.24</a:t>
                      </a:r>
                    </a:p>
                  </a:txBody>
                  <a:tcPr/>
                </a:tc>
                <a:extLst>
                  <a:ext uri="{0D108BD9-81ED-4DB2-BD59-A6C34878D82A}">
                    <a16:rowId xmlns:a16="http://schemas.microsoft.com/office/drawing/2014/main" val="4143102434"/>
                  </a:ext>
                </a:extLst>
              </a:tr>
              <a:tr h="5456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0" kern="1200" dirty="0">
                          <a:solidFill>
                            <a:schemeClr val="bg1"/>
                          </a:solidFill>
                          <a:effectLst/>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Module 1b Early Help- Recognising and supporting parents in parental conflict</a:t>
                      </a:r>
                      <a:endParaRPr lang="en-GB" sz="1300" dirty="0">
                        <a:solidFill>
                          <a:schemeClr val="bg1"/>
                        </a:solidFill>
                        <a:latin typeface="Arial" panose="020B0604020202020204" pitchFamily="34" charset="0"/>
                        <a:cs typeface="Arial" panose="020B0604020202020204" pitchFamily="34" charset="0"/>
                      </a:endParaRPr>
                    </a:p>
                  </a:txBody>
                  <a:tcPr/>
                </a:tc>
                <a:tc>
                  <a:txBody>
                    <a:bodyPr/>
                    <a:lstStyle/>
                    <a:p>
                      <a:r>
                        <a:rPr lang="en-GB" sz="1300" dirty="0">
                          <a:solidFill>
                            <a:schemeClr val="bg1"/>
                          </a:solidFill>
                          <a:latin typeface="Arial" panose="020B0604020202020204" pitchFamily="34" charset="0"/>
                          <a:cs typeface="Arial" panose="020B0604020202020204" pitchFamily="34" charset="0"/>
                        </a:rPr>
                        <a:t>8.2.24</a:t>
                      </a:r>
                    </a:p>
                  </a:txBody>
                  <a:tcPr/>
                </a:tc>
                <a:tc>
                  <a:txBody>
                    <a:bodyPr/>
                    <a:lstStyle/>
                    <a:p>
                      <a:r>
                        <a:rPr lang="en-GB" sz="1300" b="0" i="0" kern="1200" dirty="0">
                          <a:solidFill>
                            <a:schemeClr val="bg1"/>
                          </a:solidFill>
                          <a:effectLst/>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rPr>
                        <a:t>Module 6(b) - Domestic Abuse</a:t>
                      </a:r>
                      <a:endParaRPr lang="en-GB" sz="1300" dirty="0">
                        <a:solidFill>
                          <a:schemeClr val="bg1"/>
                        </a:solidFill>
                        <a:latin typeface="Arial" panose="020B0604020202020204" pitchFamily="34" charset="0"/>
                        <a:cs typeface="Arial" panose="020B0604020202020204" pitchFamily="34" charset="0"/>
                      </a:endParaRPr>
                    </a:p>
                  </a:txBody>
                  <a:tcPr/>
                </a:tc>
                <a:tc>
                  <a:txBody>
                    <a:bodyPr/>
                    <a:lstStyle/>
                    <a:p>
                      <a:r>
                        <a:rPr lang="en-GB" sz="1300" dirty="0">
                          <a:solidFill>
                            <a:schemeClr val="bg1"/>
                          </a:solidFill>
                          <a:latin typeface="Arial" panose="020B0604020202020204" pitchFamily="34" charset="0"/>
                          <a:cs typeface="Arial" panose="020B0604020202020204" pitchFamily="34" charset="0"/>
                        </a:rPr>
                        <a:t>20.2.24</a:t>
                      </a:r>
                    </a:p>
                  </a:txBody>
                  <a:tcPr/>
                </a:tc>
                <a:extLst>
                  <a:ext uri="{0D108BD9-81ED-4DB2-BD59-A6C34878D82A}">
                    <a16:rowId xmlns:a16="http://schemas.microsoft.com/office/drawing/2014/main" val="3884515517"/>
                  </a:ext>
                </a:extLst>
              </a:tr>
              <a:tr h="670984">
                <a:tc>
                  <a:txBody>
                    <a:bodyPr/>
                    <a:lstStyle/>
                    <a:p>
                      <a:pPr lvl="0" algn="l"/>
                      <a:r>
                        <a:rPr lang="en-GB" sz="1300" b="0" i="0" kern="1200" dirty="0">
                          <a:solidFill>
                            <a:schemeClr val="bg1"/>
                          </a:solidFill>
                          <a:effectLst/>
                          <a:latin typeface="Arial" panose="020B0604020202020204" pitchFamily="34" charset="0"/>
                          <a:ea typeface="+mn-ea"/>
                          <a:cs typeface="Arial" panose="020B0604020202020204" pitchFamily="34" charset="0"/>
                          <a:hlinkClick r:id="rId8">
                            <a:extLst>
                              <a:ext uri="{A12FA001-AC4F-418D-AE19-62706E023703}">
                                <ahyp:hlinkClr xmlns:ahyp="http://schemas.microsoft.com/office/drawing/2018/hyperlinkcolor" val="tx"/>
                              </a:ext>
                            </a:extLst>
                          </a:hlinkClick>
                        </a:rPr>
                        <a:t>Module 2 - Child Protection: An introduction to multi-agency working</a:t>
                      </a:r>
                      <a:endParaRPr lang="en-GB" sz="1300" dirty="0">
                        <a:solidFill>
                          <a:schemeClr val="bg1"/>
                        </a:solidFill>
                        <a:latin typeface="Arial" panose="020B0604020202020204" pitchFamily="34" charset="0"/>
                        <a:cs typeface="Arial" panose="020B0604020202020204" pitchFamily="34" charset="0"/>
                      </a:endParaRPr>
                    </a:p>
                  </a:txBody>
                  <a:tcPr/>
                </a:tc>
                <a:tc>
                  <a:txBody>
                    <a:bodyPr/>
                    <a:lstStyle/>
                    <a:p>
                      <a:pPr lvl="0" algn="l"/>
                      <a:r>
                        <a:rPr lang="en-GB" sz="1300" dirty="0">
                          <a:solidFill>
                            <a:schemeClr val="bg1"/>
                          </a:solidFill>
                          <a:latin typeface="Arial" panose="020B0604020202020204" pitchFamily="34" charset="0"/>
                          <a:cs typeface="Arial" panose="020B0604020202020204" pitchFamily="34" charset="0"/>
                        </a:rPr>
                        <a:t>25.1.24, 21.02.24, 19.03.24</a:t>
                      </a:r>
                    </a:p>
                  </a:txBody>
                  <a:tcPr/>
                </a:tc>
                <a:tc>
                  <a:txBody>
                    <a:bodyPr/>
                    <a:lstStyle/>
                    <a:p>
                      <a:pPr lvl="0" algn="l"/>
                      <a:r>
                        <a:rPr lang="en-GB" sz="1300" b="0" i="0" kern="1200" dirty="0">
                          <a:solidFill>
                            <a:schemeClr val="bg1"/>
                          </a:solidFill>
                          <a:effectLst/>
                          <a:latin typeface="Arial" panose="020B0604020202020204" pitchFamily="34" charset="0"/>
                          <a:ea typeface="+mn-ea"/>
                          <a:cs typeface="Arial" panose="020B0604020202020204" pitchFamily="34" charset="0"/>
                          <a:hlinkClick r:id="rId9">
                            <a:extLst>
                              <a:ext uri="{A12FA001-AC4F-418D-AE19-62706E023703}">
                                <ahyp:hlinkClr xmlns:ahyp="http://schemas.microsoft.com/office/drawing/2018/hyperlinkcolor" val="tx"/>
                              </a:ext>
                            </a:extLst>
                          </a:hlinkClick>
                        </a:rPr>
                        <a:t>Module 6.4 Understanding And Responding to Perpetrators of Domestic Abuse</a:t>
                      </a:r>
                      <a:endParaRPr lang="en-GB" sz="1300" dirty="0">
                        <a:solidFill>
                          <a:schemeClr val="bg1"/>
                        </a:solidFill>
                        <a:latin typeface="Arial" panose="020B0604020202020204" pitchFamily="34" charset="0"/>
                        <a:cs typeface="Arial" panose="020B0604020202020204" pitchFamily="34" charset="0"/>
                      </a:endParaRPr>
                    </a:p>
                  </a:txBody>
                  <a:tcPr/>
                </a:tc>
                <a:tc>
                  <a:txBody>
                    <a:bodyPr/>
                    <a:lstStyle/>
                    <a:p>
                      <a:pPr lvl="0" algn="l"/>
                      <a:r>
                        <a:rPr lang="en-GB" sz="1300" dirty="0">
                          <a:solidFill>
                            <a:schemeClr val="bg1"/>
                          </a:solidFill>
                          <a:latin typeface="Arial" panose="020B0604020202020204" pitchFamily="34" charset="0"/>
                          <a:cs typeface="Arial" panose="020B0604020202020204" pitchFamily="34" charset="0"/>
                        </a:rPr>
                        <a:t>6.3.24</a:t>
                      </a:r>
                    </a:p>
                  </a:txBody>
                  <a:tcPr/>
                </a:tc>
                <a:extLst>
                  <a:ext uri="{0D108BD9-81ED-4DB2-BD59-A6C34878D82A}">
                    <a16:rowId xmlns:a16="http://schemas.microsoft.com/office/drawing/2014/main" val="228208747"/>
                  </a:ext>
                </a:extLst>
              </a:tr>
              <a:tr h="545673">
                <a:tc>
                  <a:txBody>
                    <a:bodyPr/>
                    <a:lstStyle/>
                    <a:p>
                      <a:pPr lvl="0" algn="l"/>
                      <a:r>
                        <a:rPr lang="en-GB" sz="1300" dirty="0">
                          <a:solidFill>
                            <a:schemeClr val="bg1"/>
                          </a:solidFill>
                          <a:effectLst/>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Module 3 - Child Protection: The challenges of multi-agency working</a:t>
                      </a:r>
                      <a:endParaRPr lang="en-GB" sz="1300" dirty="0">
                        <a:solidFill>
                          <a:schemeClr val="bg1"/>
                        </a:solidFill>
                        <a:latin typeface="Arial" panose="020B0604020202020204" pitchFamily="34" charset="0"/>
                        <a:cs typeface="Arial" panose="020B0604020202020204" pitchFamily="34" charset="0"/>
                      </a:endParaRPr>
                    </a:p>
                  </a:txBody>
                  <a:tcPr/>
                </a:tc>
                <a:tc>
                  <a:txBody>
                    <a:bodyPr/>
                    <a:lstStyle/>
                    <a:p>
                      <a:r>
                        <a:rPr lang="en-GB" sz="1300" dirty="0">
                          <a:solidFill>
                            <a:schemeClr val="bg1"/>
                          </a:solidFill>
                          <a:latin typeface="Arial" panose="020B0604020202020204" pitchFamily="34" charset="0"/>
                          <a:cs typeface="Arial" panose="020B0604020202020204" pitchFamily="34" charset="0"/>
                        </a:rPr>
                        <a:t>28.2.24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0" kern="1200" dirty="0">
                          <a:solidFill>
                            <a:schemeClr val="bg1"/>
                          </a:solidFill>
                          <a:effectLst/>
                          <a:latin typeface="Arial" panose="020B0604020202020204" pitchFamily="34" charset="0"/>
                          <a:ea typeface="+mn-ea"/>
                          <a:cs typeface="Arial" panose="020B0604020202020204" pitchFamily="34" charset="0"/>
                          <a:hlinkClick r:id="rId11">
                            <a:extLst>
                              <a:ext uri="{A12FA001-AC4F-418D-AE19-62706E023703}">
                                <ahyp:hlinkClr xmlns:ahyp="http://schemas.microsoft.com/office/drawing/2018/hyperlinkcolor" val="tx"/>
                              </a:ext>
                            </a:extLst>
                          </a:hlinkClick>
                        </a:rPr>
                        <a:t>Module 6(c) – Neglect: The Graded Care Profile 2</a:t>
                      </a:r>
                      <a:endParaRPr lang="en-GB" sz="1300" dirty="0">
                        <a:solidFill>
                          <a:schemeClr val="bg1"/>
                        </a:solidFill>
                        <a:latin typeface="Arial" panose="020B0604020202020204" pitchFamily="34" charset="0"/>
                        <a:cs typeface="Arial" panose="020B0604020202020204" pitchFamily="34" charset="0"/>
                      </a:endParaRPr>
                    </a:p>
                  </a:txBody>
                  <a:tcPr/>
                </a:tc>
                <a:tc>
                  <a:txBody>
                    <a:bodyPr/>
                    <a:lstStyle/>
                    <a:p>
                      <a:r>
                        <a:rPr lang="en-GB" sz="1300" dirty="0">
                          <a:solidFill>
                            <a:schemeClr val="bg1"/>
                          </a:solidFill>
                          <a:latin typeface="Arial" panose="020B0604020202020204" pitchFamily="34" charset="0"/>
                          <a:cs typeface="Arial" panose="020B0604020202020204" pitchFamily="34" charset="0"/>
                        </a:rPr>
                        <a:t>13.3.24</a:t>
                      </a:r>
                    </a:p>
                  </a:txBody>
                  <a:tcPr/>
                </a:tc>
                <a:extLst>
                  <a:ext uri="{0D108BD9-81ED-4DB2-BD59-A6C34878D82A}">
                    <a16:rowId xmlns:a16="http://schemas.microsoft.com/office/drawing/2014/main" val="1667730856"/>
                  </a:ext>
                </a:extLst>
              </a:tr>
              <a:tr h="5456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solidFill>
                            <a:schemeClr val="bg1"/>
                          </a:solidFill>
                          <a:effectLst/>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Module 4 - Child Protection: Analysis, judgement and leadership in partnership working</a:t>
                      </a:r>
                      <a:endParaRPr lang="en-GB" sz="1300" dirty="0">
                        <a:solidFill>
                          <a:schemeClr val="bg1"/>
                        </a:solidFill>
                        <a:effectLst/>
                        <a:latin typeface="Arial" panose="020B0604020202020204" pitchFamily="34" charset="0"/>
                        <a:cs typeface="Arial" panose="020B0604020202020204" pitchFamily="34" charset="0"/>
                      </a:endParaRPr>
                    </a:p>
                  </a:txBody>
                  <a:tcPr/>
                </a:tc>
                <a:tc>
                  <a:txBody>
                    <a:bodyPr/>
                    <a:lstStyle/>
                    <a:p>
                      <a:r>
                        <a:rPr lang="en-GB" sz="1300" dirty="0">
                          <a:solidFill>
                            <a:schemeClr val="bg1"/>
                          </a:solidFill>
                          <a:latin typeface="Arial" panose="020B0604020202020204" pitchFamily="34" charset="0"/>
                          <a:cs typeface="Arial" panose="020B0604020202020204" pitchFamily="34" charset="0"/>
                        </a:rPr>
                        <a:t>5.3.24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solidFill>
                            <a:schemeClr val="bg1"/>
                          </a:solidFill>
                          <a:effectLst/>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Module 6 (d) Substance misuse</a:t>
                      </a:r>
                      <a:endParaRPr lang="en-GB" sz="1300" dirty="0">
                        <a:solidFill>
                          <a:schemeClr val="bg1"/>
                        </a:solidFill>
                        <a:effectLst/>
                        <a:latin typeface="Arial" panose="020B0604020202020204" pitchFamily="34" charset="0"/>
                        <a:cs typeface="Arial" panose="020B0604020202020204" pitchFamily="34" charset="0"/>
                      </a:endParaRPr>
                    </a:p>
                  </a:txBody>
                  <a:tcPr/>
                </a:tc>
                <a:tc>
                  <a:txBody>
                    <a:bodyPr/>
                    <a:lstStyle/>
                    <a:p>
                      <a:r>
                        <a:rPr lang="en-GB" sz="1300" dirty="0">
                          <a:solidFill>
                            <a:schemeClr val="bg1"/>
                          </a:solidFill>
                          <a:latin typeface="Arial" panose="020B0604020202020204" pitchFamily="34" charset="0"/>
                          <a:cs typeface="Arial" panose="020B0604020202020204" pitchFamily="34" charset="0"/>
                        </a:rPr>
                        <a:t>TBA</a:t>
                      </a:r>
                    </a:p>
                  </a:txBody>
                  <a:tcPr/>
                </a:tc>
                <a:extLst>
                  <a:ext uri="{0D108BD9-81ED-4DB2-BD59-A6C34878D82A}">
                    <a16:rowId xmlns:a16="http://schemas.microsoft.com/office/drawing/2014/main" val="214148940"/>
                  </a:ext>
                </a:extLst>
              </a:tr>
              <a:tr h="545673">
                <a:tc>
                  <a:txBody>
                    <a:bodyPr/>
                    <a:lstStyle/>
                    <a:p>
                      <a:pPr lvl="0" algn="l"/>
                      <a:r>
                        <a:rPr lang="en-GB" sz="1300" dirty="0">
                          <a:solidFill>
                            <a:schemeClr val="bg1"/>
                          </a:solidFill>
                          <a:effectLst/>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Module 5 - All Age Exploitation Awareness</a:t>
                      </a:r>
                      <a:endParaRPr lang="en-GB" sz="1300" dirty="0">
                        <a:solidFill>
                          <a:schemeClr val="bg1"/>
                        </a:solidFill>
                        <a:latin typeface="Arial" panose="020B0604020202020204" pitchFamily="34" charset="0"/>
                        <a:cs typeface="Arial" panose="020B0604020202020204" pitchFamily="34" charset="0"/>
                      </a:endParaRPr>
                    </a:p>
                  </a:txBody>
                  <a:tcPr/>
                </a:tc>
                <a:tc>
                  <a:txBody>
                    <a:bodyPr/>
                    <a:lstStyle/>
                    <a:p>
                      <a:r>
                        <a:rPr lang="en-GB" sz="1300" dirty="0">
                          <a:solidFill>
                            <a:schemeClr val="bg1"/>
                          </a:solidFill>
                          <a:latin typeface="Arial" panose="020B0604020202020204" pitchFamily="34" charset="0"/>
                          <a:cs typeface="Arial" panose="020B0604020202020204" pitchFamily="34" charset="0"/>
                        </a:rPr>
                        <a:t>1.2.24</a:t>
                      </a:r>
                    </a:p>
                  </a:txBody>
                  <a:tcPr/>
                </a:tc>
                <a:tc>
                  <a:txBody>
                    <a:bodyPr/>
                    <a:lstStyle/>
                    <a:p>
                      <a:pPr lvl="0" algn="l"/>
                      <a:r>
                        <a:rPr lang="en-GB" sz="1300" dirty="0">
                          <a:solidFill>
                            <a:schemeClr val="bg1"/>
                          </a:solidFill>
                          <a:effectLst/>
                          <a:latin typeface="Arial" panose="020B0604020202020204" pitchFamily="34" charset="0"/>
                          <a:cs typeface="Arial" panose="020B0604020202020204" pitchFamily="34" charset="0"/>
                          <a:hlinkClick r:id="rId15">
                            <a:extLst>
                              <a:ext uri="{A12FA001-AC4F-418D-AE19-62706E023703}">
                                <ahyp:hlinkClr xmlns:ahyp="http://schemas.microsoft.com/office/drawing/2018/hyperlinkcolor" val="tx"/>
                              </a:ext>
                            </a:extLst>
                          </a:hlinkClick>
                        </a:rPr>
                        <a:t>Module 7 - Physical Abuse: Impact on child development</a:t>
                      </a:r>
                      <a:endParaRPr lang="en-GB" sz="1300" dirty="0">
                        <a:solidFill>
                          <a:schemeClr val="bg1"/>
                        </a:solidFill>
                        <a:latin typeface="Arial" panose="020B0604020202020204" pitchFamily="34" charset="0"/>
                        <a:cs typeface="Arial" panose="020B0604020202020204" pitchFamily="34" charset="0"/>
                      </a:endParaRPr>
                    </a:p>
                  </a:txBody>
                  <a:tcPr/>
                </a:tc>
                <a:tc>
                  <a:txBody>
                    <a:bodyPr/>
                    <a:lstStyle/>
                    <a:p>
                      <a:r>
                        <a:rPr lang="en-GB" sz="1300" dirty="0">
                          <a:solidFill>
                            <a:schemeClr val="bg1"/>
                          </a:solidFill>
                          <a:latin typeface="Arial" panose="020B0604020202020204" pitchFamily="34" charset="0"/>
                          <a:cs typeface="Arial" panose="020B0604020202020204" pitchFamily="34" charset="0"/>
                        </a:rPr>
                        <a:t>1.2.24</a:t>
                      </a:r>
                    </a:p>
                  </a:txBody>
                  <a:tcPr/>
                </a:tc>
                <a:extLst>
                  <a:ext uri="{0D108BD9-81ED-4DB2-BD59-A6C34878D82A}">
                    <a16:rowId xmlns:a16="http://schemas.microsoft.com/office/drawing/2014/main" val="1895549801"/>
                  </a:ext>
                </a:extLst>
              </a:tr>
              <a:tr h="5456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solidFill>
                            <a:schemeClr val="bg1"/>
                          </a:solidFill>
                          <a:effectLst/>
                          <a:latin typeface="Arial" panose="020B0604020202020204" pitchFamily="34" charset="0"/>
                          <a:cs typeface="Arial" panose="020B0604020202020204" pitchFamily="34" charset="0"/>
                          <a:hlinkClick r:id="rId16">
                            <a:extLst>
                              <a:ext uri="{A12FA001-AC4F-418D-AE19-62706E023703}">
                                <ahyp:hlinkClr xmlns:ahyp="http://schemas.microsoft.com/office/drawing/2018/hyperlinkcolor" val="tx"/>
                              </a:ext>
                            </a:extLst>
                          </a:hlinkClick>
                        </a:rPr>
                        <a:t>Module 5.1 Virtual training - an introduction to contextual safeguarding</a:t>
                      </a:r>
                      <a:endParaRPr lang="en-GB" sz="1300" dirty="0">
                        <a:solidFill>
                          <a:schemeClr val="bg1"/>
                        </a:solidFill>
                        <a:effectLst/>
                        <a:latin typeface="Arial" panose="020B0604020202020204" pitchFamily="34" charset="0"/>
                        <a:cs typeface="Arial" panose="020B0604020202020204" pitchFamily="34" charset="0"/>
                      </a:endParaRPr>
                    </a:p>
                  </a:txBody>
                  <a:tcPr/>
                </a:tc>
                <a:tc>
                  <a:txBody>
                    <a:bodyPr/>
                    <a:lstStyle/>
                    <a:p>
                      <a:r>
                        <a:rPr lang="en-GB" sz="1300" dirty="0">
                          <a:solidFill>
                            <a:schemeClr val="bg1"/>
                          </a:solidFill>
                          <a:latin typeface="Arial" panose="020B0604020202020204" pitchFamily="34" charset="0"/>
                          <a:cs typeface="Arial" panose="020B0604020202020204" pitchFamily="34" charset="0"/>
                        </a:rPr>
                        <a:t>6.2.24</a:t>
                      </a:r>
                    </a:p>
                  </a:txBody>
                  <a:tcPr/>
                </a:tc>
                <a:tc>
                  <a:txBody>
                    <a:bodyPr/>
                    <a:lstStyle/>
                    <a:p>
                      <a:pPr lvl="0" algn="l"/>
                      <a:r>
                        <a:rPr lang="en-GB" sz="1300" dirty="0">
                          <a:solidFill>
                            <a:schemeClr val="bg1"/>
                          </a:solidFill>
                          <a:effectLst/>
                          <a:latin typeface="Arial" panose="020B0604020202020204" pitchFamily="34" charset="0"/>
                          <a:cs typeface="Arial" panose="020B0604020202020204" pitchFamily="34" charset="0"/>
                          <a:hlinkClick r:id="rId17">
                            <a:extLst>
                              <a:ext uri="{A12FA001-AC4F-418D-AE19-62706E023703}">
                                <ahyp:hlinkClr xmlns:ahyp="http://schemas.microsoft.com/office/drawing/2018/hyperlinkcolor" val="tx"/>
                              </a:ext>
                            </a:extLst>
                          </a:hlinkClick>
                        </a:rPr>
                        <a:t>Module 8 - Emotional Abuse: Impact on child development</a:t>
                      </a:r>
                      <a:endParaRPr lang="en-GB" sz="1300" dirty="0">
                        <a:solidFill>
                          <a:schemeClr val="bg1"/>
                        </a:solidFill>
                        <a:latin typeface="Arial" panose="020B0604020202020204" pitchFamily="34" charset="0"/>
                        <a:cs typeface="Arial" panose="020B0604020202020204" pitchFamily="34" charset="0"/>
                      </a:endParaRPr>
                    </a:p>
                  </a:txBody>
                  <a:tcPr/>
                </a:tc>
                <a:tc>
                  <a:txBody>
                    <a:bodyPr/>
                    <a:lstStyle/>
                    <a:p>
                      <a:r>
                        <a:rPr lang="en-GB" sz="1300" dirty="0">
                          <a:solidFill>
                            <a:schemeClr val="bg1"/>
                          </a:solidFill>
                          <a:latin typeface="Arial" panose="020B0604020202020204" pitchFamily="34" charset="0"/>
                          <a:cs typeface="Arial" panose="020B0604020202020204" pitchFamily="34" charset="0"/>
                        </a:rPr>
                        <a:t>31.1.24</a:t>
                      </a:r>
                    </a:p>
                  </a:txBody>
                  <a:tcPr/>
                </a:tc>
                <a:extLst>
                  <a:ext uri="{0D108BD9-81ED-4DB2-BD59-A6C34878D82A}">
                    <a16:rowId xmlns:a16="http://schemas.microsoft.com/office/drawing/2014/main" val="4120844815"/>
                  </a:ext>
                </a:extLst>
              </a:tr>
              <a:tr h="763942">
                <a:tc>
                  <a:txBody>
                    <a:bodyPr/>
                    <a:lstStyle/>
                    <a:p>
                      <a:pPr lvl="0" algn="l"/>
                      <a:r>
                        <a:rPr lang="en-GB" sz="1300" b="0" i="0" kern="1200" dirty="0">
                          <a:solidFill>
                            <a:schemeClr val="bg1"/>
                          </a:solidFill>
                          <a:effectLst/>
                          <a:latin typeface="Arial" panose="020B0604020202020204" pitchFamily="34" charset="0"/>
                          <a:ea typeface="+mn-ea"/>
                          <a:cs typeface="Arial" panose="020B0604020202020204" pitchFamily="34" charset="0"/>
                          <a:hlinkClick r:id="rId18">
                            <a:extLst>
                              <a:ext uri="{A12FA001-AC4F-418D-AE19-62706E023703}">
                                <ahyp:hlinkClr xmlns:ahyp="http://schemas.microsoft.com/office/drawing/2018/hyperlinkcolor" val="tx"/>
                              </a:ext>
                            </a:extLst>
                          </a:hlinkClick>
                        </a:rPr>
                        <a:t>Module 5.2 Virtual training- Parents as partners in tackling child exploitation (CE): Working with and supporting parents affected by CE</a:t>
                      </a:r>
                      <a:endParaRPr lang="en-GB" sz="1300" dirty="0">
                        <a:solidFill>
                          <a:schemeClr val="bg1"/>
                        </a:solidFill>
                        <a:latin typeface="Arial" panose="020B0604020202020204" pitchFamily="34" charset="0"/>
                        <a:cs typeface="Arial" panose="020B0604020202020204" pitchFamily="34" charset="0"/>
                      </a:endParaRPr>
                    </a:p>
                  </a:txBody>
                  <a:tcPr/>
                </a:tc>
                <a:tc>
                  <a:txBody>
                    <a:bodyPr/>
                    <a:lstStyle/>
                    <a:p>
                      <a:pPr lvl="0" algn="l"/>
                      <a:r>
                        <a:rPr lang="en-GB" sz="1300">
                          <a:solidFill>
                            <a:schemeClr val="bg1"/>
                          </a:solidFill>
                          <a:latin typeface="Arial" panose="020B0604020202020204" pitchFamily="34" charset="0"/>
                          <a:cs typeface="Arial" panose="020B0604020202020204" pitchFamily="34" charset="0"/>
                        </a:rPr>
                        <a:t>22.2.24</a:t>
                      </a:r>
                    </a:p>
                  </a:txBody>
                  <a:tcPr/>
                </a:tc>
                <a:tc>
                  <a:txBody>
                    <a:bodyPr/>
                    <a:lstStyle/>
                    <a:p>
                      <a:pPr lvl="0" algn="l"/>
                      <a:r>
                        <a:rPr lang="en-GB" sz="1300" b="0" i="0" kern="1200" dirty="0">
                          <a:solidFill>
                            <a:schemeClr val="bg1"/>
                          </a:solidFill>
                          <a:effectLst/>
                          <a:latin typeface="Arial" panose="020B0604020202020204" pitchFamily="34" charset="0"/>
                          <a:ea typeface="+mn-ea"/>
                          <a:cs typeface="Arial" panose="020B0604020202020204" pitchFamily="34" charset="0"/>
                          <a:hlinkClick r:id="rId19">
                            <a:extLst>
                              <a:ext uri="{A12FA001-AC4F-418D-AE19-62706E023703}">
                                <ahyp:hlinkClr xmlns:ahyp="http://schemas.microsoft.com/office/drawing/2018/hyperlinkcolor" val="tx"/>
                              </a:ext>
                            </a:extLst>
                          </a:hlinkClick>
                        </a:rPr>
                        <a:t>Module 9 - Sexual Abuse: Impact on child development</a:t>
                      </a:r>
                      <a:endParaRPr lang="en-GB" sz="1300" dirty="0">
                        <a:solidFill>
                          <a:schemeClr val="bg1"/>
                        </a:solidFill>
                        <a:latin typeface="Arial" panose="020B0604020202020204" pitchFamily="34" charset="0"/>
                        <a:cs typeface="Arial" panose="020B0604020202020204" pitchFamily="34" charset="0"/>
                      </a:endParaRPr>
                    </a:p>
                  </a:txBody>
                  <a:tcPr/>
                </a:tc>
                <a:tc>
                  <a:txBody>
                    <a:bodyPr/>
                    <a:lstStyle/>
                    <a:p>
                      <a:pPr lvl="0" algn="l"/>
                      <a:r>
                        <a:rPr lang="en-GB" sz="1300" dirty="0">
                          <a:solidFill>
                            <a:schemeClr val="bg1"/>
                          </a:solidFill>
                          <a:latin typeface="Arial" panose="020B0604020202020204" pitchFamily="34" charset="0"/>
                          <a:cs typeface="Arial" panose="020B0604020202020204" pitchFamily="34" charset="0"/>
                        </a:rPr>
                        <a:t>30.1.24 &amp; 20.3.24</a:t>
                      </a:r>
                    </a:p>
                  </a:txBody>
                  <a:tcPr/>
                </a:tc>
                <a:extLst>
                  <a:ext uri="{0D108BD9-81ED-4DB2-BD59-A6C34878D82A}">
                    <a16:rowId xmlns:a16="http://schemas.microsoft.com/office/drawing/2014/main" val="1489567716"/>
                  </a:ext>
                </a:extLst>
              </a:tr>
              <a:tr h="545673">
                <a:tc>
                  <a:txBody>
                    <a:bodyPr/>
                    <a:lstStyle/>
                    <a:p>
                      <a:pPr lvl="0" algn="l"/>
                      <a:r>
                        <a:rPr lang="en-GB" sz="1300" b="0" i="0" kern="1200" dirty="0">
                          <a:solidFill>
                            <a:schemeClr val="bg1"/>
                          </a:solidFill>
                          <a:effectLst/>
                          <a:latin typeface="Arial" panose="020B0604020202020204" pitchFamily="34" charset="0"/>
                          <a:ea typeface="+mn-ea"/>
                          <a:cs typeface="Arial" panose="020B0604020202020204" pitchFamily="34" charset="0"/>
                          <a:hlinkClick r:id="rId20">
                            <a:extLst>
                              <a:ext uri="{A12FA001-AC4F-418D-AE19-62706E023703}">
                                <ahyp:hlinkClr xmlns:ahyp="http://schemas.microsoft.com/office/drawing/2018/hyperlinkcolor" val="tx"/>
                              </a:ext>
                            </a:extLst>
                          </a:hlinkClick>
                        </a:rPr>
                        <a:t>Module 5.3 Including contextual safeguarding in individual assessments</a:t>
                      </a:r>
                      <a:endParaRPr lang="en-GB" sz="1300" dirty="0">
                        <a:solidFill>
                          <a:schemeClr val="bg1"/>
                        </a:solidFill>
                        <a:latin typeface="Arial" panose="020B0604020202020204" pitchFamily="34" charset="0"/>
                        <a:cs typeface="Arial" panose="020B0604020202020204" pitchFamily="34" charset="0"/>
                      </a:endParaRPr>
                    </a:p>
                  </a:txBody>
                  <a:tcPr/>
                </a:tc>
                <a:tc>
                  <a:txBody>
                    <a:bodyPr/>
                    <a:lstStyle/>
                    <a:p>
                      <a:pPr lvl="0" algn="l"/>
                      <a:r>
                        <a:rPr lang="en-GB" sz="1300" dirty="0">
                          <a:solidFill>
                            <a:schemeClr val="bg1"/>
                          </a:solidFill>
                          <a:latin typeface="Arial" panose="020B0604020202020204" pitchFamily="34" charset="0"/>
                          <a:cs typeface="Arial" panose="020B0604020202020204" pitchFamily="34" charset="0"/>
                        </a:rPr>
                        <a:t>29.2.24</a:t>
                      </a:r>
                    </a:p>
                  </a:txBody>
                  <a:tcPr/>
                </a:tc>
                <a:tc>
                  <a:txBody>
                    <a:bodyPr/>
                    <a:lstStyle/>
                    <a:p>
                      <a:pPr lvl="0" algn="l"/>
                      <a:r>
                        <a:rPr lang="en-GB" sz="1300" b="0" i="0" kern="1200" dirty="0">
                          <a:solidFill>
                            <a:schemeClr val="bg1"/>
                          </a:solidFill>
                          <a:effectLst/>
                          <a:latin typeface="Arial" panose="020B0604020202020204" pitchFamily="34" charset="0"/>
                          <a:ea typeface="+mn-ea"/>
                          <a:cs typeface="Arial" panose="020B0604020202020204" pitchFamily="34" charset="0"/>
                          <a:hlinkClick r:id="rId21">
                            <a:extLst>
                              <a:ext uri="{A12FA001-AC4F-418D-AE19-62706E023703}">
                                <ahyp:hlinkClr xmlns:ahyp="http://schemas.microsoft.com/office/drawing/2018/hyperlinkcolor" val="tx"/>
                              </a:ext>
                            </a:extLst>
                          </a:hlinkClick>
                        </a:rPr>
                        <a:t>Managing Allegations against Staff</a:t>
                      </a:r>
                      <a:endParaRPr lang="en-GB" sz="1300" dirty="0">
                        <a:solidFill>
                          <a:schemeClr val="bg1"/>
                        </a:solidFill>
                        <a:latin typeface="Arial" panose="020B0604020202020204" pitchFamily="34" charset="0"/>
                        <a:cs typeface="Arial" panose="020B0604020202020204" pitchFamily="34" charset="0"/>
                      </a:endParaRPr>
                    </a:p>
                  </a:txBody>
                  <a:tcPr/>
                </a:tc>
                <a:tc>
                  <a:txBody>
                    <a:bodyPr/>
                    <a:lstStyle/>
                    <a:p>
                      <a:pPr lvl="0" algn="l"/>
                      <a:r>
                        <a:rPr lang="en-GB" sz="1300" dirty="0">
                          <a:solidFill>
                            <a:schemeClr val="bg1"/>
                          </a:solidFill>
                          <a:latin typeface="Arial" panose="020B0604020202020204" pitchFamily="34" charset="0"/>
                          <a:cs typeface="Arial" panose="020B0604020202020204" pitchFamily="34" charset="0"/>
                        </a:rPr>
                        <a:t>12.3.24</a:t>
                      </a:r>
                    </a:p>
                  </a:txBody>
                  <a:tcPr/>
                </a:tc>
                <a:extLst>
                  <a:ext uri="{0D108BD9-81ED-4DB2-BD59-A6C34878D82A}">
                    <a16:rowId xmlns:a16="http://schemas.microsoft.com/office/drawing/2014/main" val="1968614097"/>
                  </a:ext>
                </a:extLst>
              </a:tr>
            </a:tbl>
          </a:graphicData>
        </a:graphic>
      </p:graphicFrame>
      <p:pic>
        <p:nvPicPr>
          <p:cNvPr id="4" name="Content Placeholder 4" descr="A logo of a person with a white object&#10;&#10;Description automatically generated">
            <a:extLst>
              <a:ext uri="{FF2B5EF4-FFF2-40B4-BE49-F238E27FC236}">
                <a16:creationId xmlns:a16="http://schemas.microsoft.com/office/drawing/2014/main" id="{CDD76953-E748-FC8B-0F66-C8AD5451454F}"/>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746456" y="133762"/>
            <a:ext cx="2370489" cy="790163"/>
          </a:xfrm>
          <a:prstGeom prst="rect">
            <a:avLst/>
          </a:prstGeom>
        </p:spPr>
      </p:pic>
    </p:spTree>
    <p:extLst>
      <p:ext uri="{BB962C8B-B14F-4D97-AF65-F5344CB8AC3E}">
        <p14:creationId xmlns:p14="http://schemas.microsoft.com/office/powerpoint/2010/main" val="766645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EB43E-BFBA-DC11-B401-473A47FF9F4E}"/>
              </a:ext>
            </a:extLst>
          </p:cNvPr>
          <p:cNvSpPr>
            <a:spLocks noGrp="1"/>
          </p:cNvSpPr>
          <p:nvPr>
            <p:ph type="title"/>
          </p:nvPr>
        </p:nvSpPr>
        <p:spPr>
          <a:xfrm>
            <a:off x="657726" y="365125"/>
            <a:ext cx="10696074" cy="6221281"/>
          </a:xfrm>
        </p:spPr>
        <p:txBody>
          <a:bodyPr>
            <a:normAutofit fontScale="90000"/>
          </a:bodyPr>
          <a:lstStyle/>
          <a:p>
            <a:pPr lvl="1" algn="l"/>
            <a:r>
              <a:rPr lang="en-GB" sz="4400" u="sng" dirty="0">
                <a:solidFill>
                  <a:schemeClr val="tx1"/>
                </a:solidFill>
                <a:latin typeface="Arial"/>
                <a:cs typeface="Arial"/>
              </a:rPr>
              <a:t>SSAB Updates</a:t>
            </a:r>
            <a:br>
              <a:rPr lang="en-GB" u="sng" dirty="0">
                <a:latin typeface="Arial"/>
                <a:cs typeface="Arial"/>
              </a:rPr>
            </a:br>
            <a:br>
              <a:rPr lang="en-GB" u="sng" dirty="0">
                <a:latin typeface="Arial"/>
                <a:cs typeface="Arial"/>
              </a:rPr>
            </a:br>
            <a:r>
              <a:rPr lang="en-GB" sz="2400" b="1" dirty="0">
                <a:solidFill>
                  <a:schemeClr val="tx1"/>
                </a:solidFill>
                <a:latin typeface="Arial"/>
                <a:cs typeface="Arial"/>
              </a:rPr>
              <a:t>Local News </a:t>
            </a:r>
            <a:br>
              <a:rPr lang="en-GB" sz="2400" u="sng" dirty="0">
                <a:latin typeface="Arial"/>
                <a:cs typeface="Arial"/>
              </a:rPr>
            </a:br>
            <a:r>
              <a:rPr lang="en-GB" sz="2400" dirty="0">
                <a:solidFill>
                  <a:schemeClr val="tx1"/>
                </a:solidFill>
                <a:latin typeface="Arial"/>
                <a:cs typeface="Arial"/>
              </a:rPr>
              <a:t>Hidden Harms Video </a:t>
            </a:r>
            <a:r>
              <a:rPr lang="en-GB" sz="1300" dirty="0">
                <a:solidFill>
                  <a:schemeClr val="tx1"/>
                </a:solidFill>
                <a:latin typeface="Arial"/>
                <a:cs typeface="Arial"/>
                <a:hlinkClick r:id="rId2">
                  <a:extLst>
                    <a:ext uri="{A12FA001-AC4F-418D-AE19-62706E023703}">
                      <ahyp:hlinkClr xmlns:ahyp="http://schemas.microsoft.com/office/drawing/2018/hyperlinkcolor" val="tx"/>
                    </a:ext>
                  </a:extLst>
                </a:hlinkClick>
              </a:rPr>
              <a:t>Link to Hidden Harms Video</a:t>
            </a:r>
            <a:endParaRPr lang="en-GB" sz="240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endParaRPr>
          </a:p>
          <a:p>
            <a:pPr lvl="1"/>
            <a:r>
              <a:rPr lang="en-GB" sz="2400" dirty="0">
                <a:solidFill>
                  <a:schemeClr val="tx1"/>
                </a:solidFill>
                <a:latin typeface="Arial"/>
                <a:cs typeface="Arial"/>
              </a:rPr>
              <a:t>Dispute Resolution &amp; Escalation Procedure </a:t>
            </a:r>
            <a:r>
              <a:rPr lang="en-GB" sz="1300" dirty="0">
                <a:solidFill>
                  <a:schemeClr val="tx1"/>
                </a:solidFill>
                <a:latin typeface="Arial"/>
                <a:cs typeface="Arial"/>
                <a:hlinkClick r:id="rId3">
                  <a:extLst>
                    <a:ext uri="{A12FA001-AC4F-418D-AE19-62706E023703}">
                      <ahyp:hlinkClr xmlns:ahyp="http://schemas.microsoft.com/office/drawing/2018/hyperlinkcolor" val="tx"/>
                    </a:ext>
                  </a:extLst>
                </a:hlinkClick>
              </a:rPr>
              <a:t>Link to Dispute Resolution and Escalation Procedure</a:t>
            </a:r>
            <a:endParaRPr lang="en-GB" sz="2400">
              <a:solidFill>
                <a:schemeClr val="tx1"/>
              </a:solidFill>
              <a:latin typeface="Arial" panose="020B0604020202020204" pitchFamily="34" charset="0"/>
              <a:cs typeface="Arial" panose="020B0604020202020204" pitchFamily="34" charset="0"/>
            </a:endParaRPr>
          </a:p>
          <a:p>
            <a:pPr lvl="1"/>
            <a:endParaRPr lang="en-GB" sz="2400" dirty="0">
              <a:solidFill>
                <a:schemeClr val="tx1"/>
              </a:solidFill>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National News</a:t>
            </a:r>
            <a:endParaRPr lang="en-GB" sz="2400" dirty="0">
              <a:latin typeface="Arial" panose="020B0604020202020204" pitchFamily="34" charset="0"/>
              <a:cs typeface="Arial" panose="020B0604020202020204" pitchFamily="34" charset="0"/>
            </a:endParaRPr>
          </a:p>
          <a:p>
            <a:r>
              <a:rPr lang="en-GB" sz="2400" dirty="0">
                <a:latin typeface="Arial"/>
                <a:cs typeface="Arial"/>
              </a:rPr>
              <a:t>Learning from Safeguarding Adult Reviews </a:t>
            </a:r>
            <a:r>
              <a:rPr lang="en-GB" sz="1300" dirty="0">
                <a:latin typeface="Arial"/>
                <a:cs typeface="Arial"/>
                <a:hlinkClick r:id="rId4"/>
              </a:rPr>
              <a:t>Link to Eileen Dean SAR Resources</a:t>
            </a:r>
            <a:r>
              <a:rPr lang="en-GB" sz="1300" dirty="0">
                <a:latin typeface="Arial"/>
                <a:cs typeface="Arial"/>
              </a:rPr>
              <a:t> and </a:t>
            </a:r>
            <a:r>
              <a:rPr lang="en-GB" sz="1300" dirty="0">
                <a:latin typeface="Arial"/>
                <a:cs typeface="Arial"/>
                <a:hlinkClick r:id="rId4"/>
              </a:rPr>
              <a:t>Link to Joshua SAR Resources</a:t>
            </a:r>
            <a:endParaRPr lang="en-GB" sz="2400">
              <a:latin typeface="Arial" panose="020B0604020202020204" pitchFamily="34" charset="0"/>
              <a:cs typeface="Arial" panose="020B0604020202020204" pitchFamily="34" charset="0"/>
            </a:endParaRPr>
          </a:p>
          <a:p>
            <a:r>
              <a:rPr lang="en-GB" sz="2400" dirty="0">
                <a:latin typeface="Arial"/>
                <a:cs typeface="Arial"/>
              </a:rPr>
              <a:t>The Experiences of Former Carers – Carers UK </a:t>
            </a:r>
            <a:r>
              <a:rPr lang="en-GB" sz="1300" dirty="0">
                <a:latin typeface="Arial"/>
                <a:cs typeface="Arial"/>
                <a:hlinkClick r:id="rId5"/>
              </a:rPr>
              <a:t>Click here to read the report in full</a:t>
            </a:r>
          </a:p>
          <a:p>
            <a:r>
              <a:rPr lang="en-GB" sz="2400">
                <a:latin typeface="Arial"/>
                <a:cs typeface="Arial"/>
              </a:rPr>
              <a:t>National Partnership Agreement: Right Care, Right Person </a:t>
            </a:r>
            <a:r>
              <a:rPr lang="en-GB" sz="1300" dirty="0">
                <a:latin typeface="Arial"/>
                <a:cs typeface="Arial"/>
                <a:hlinkClick r:id="rId6"/>
              </a:rPr>
              <a:t>Click here for the full report</a:t>
            </a:r>
            <a:endParaRPr lang="en-GB" sz="240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Equality, Diversity &amp; Inclusion</a:t>
            </a:r>
            <a:endParaRPr lang="en-GB" sz="2400" dirty="0">
              <a:latin typeface="Arial" panose="020B0604020202020204" pitchFamily="34" charset="0"/>
              <a:cs typeface="Arial" panose="020B0604020202020204" pitchFamily="34" charset="0"/>
            </a:endParaRPr>
          </a:p>
          <a:p>
            <a:r>
              <a:rPr lang="en-GB" sz="2400" dirty="0">
                <a:latin typeface="Arial"/>
                <a:cs typeface="Arial"/>
              </a:rPr>
              <a:t>What is Intersectionality? </a:t>
            </a:r>
            <a:r>
              <a:rPr lang="en-GB" sz="1300" dirty="0">
                <a:latin typeface="Arial"/>
                <a:cs typeface="Arial"/>
                <a:hlinkClick r:id="rId7"/>
              </a:rPr>
              <a:t>What is intersectionality? - YouTube</a:t>
            </a:r>
            <a:endParaRPr lang="en-GB" sz="2400">
              <a:latin typeface="Arial" panose="020B0604020202020204" pitchFamily="34" charset="0"/>
              <a:cs typeface="Arial" panose="020B0604020202020204" pitchFamily="34" charset="0"/>
            </a:endParaRPr>
          </a:p>
          <a:p>
            <a:r>
              <a:rPr lang="en-GB" sz="2400" dirty="0">
                <a:latin typeface="Arial"/>
                <a:cs typeface="Arial"/>
              </a:rPr>
              <a:t>Adultification Bias </a:t>
            </a:r>
            <a:r>
              <a:rPr lang="en-GB" sz="1300" dirty="0">
                <a:latin typeface="Arial"/>
                <a:cs typeface="Arial"/>
                <a:hlinkClick r:id="rId8"/>
              </a:rPr>
              <a:t>End Adultification Bias (Full Version) - YouTube</a:t>
            </a:r>
            <a:endParaRPr lang="en-GB" sz="240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Making Safeguarding Personal</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Hospital Passports</a:t>
            </a:r>
          </a:p>
          <a:p>
            <a:r>
              <a:rPr lang="en-GB" sz="2400" dirty="0">
                <a:latin typeface="Arial" panose="020B0604020202020204" pitchFamily="34" charset="0"/>
                <a:cs typeface="Arial" panose="020B0604020202020204" pitchFamily="34" charset="0"/>
              </a:rPr>
              <a:t>Orange Button Community Scheme</a:t>
            </a:r>
            <a:endParaRPr lang="en-GB" sz="2400" dirty="0">
              <a:solidFill>
                <a:srgbClr val="FFFFFF"/>
              </a:solidFill>
              <a:latin typeface="Arial"/>
              <a:cs typeface="Arial"/>
            </a:endParaRPr>
          </a:p>
        </p:txBody>
      </p:sp>
      <p:pic>
        <p:nvPicPr>
          <p:cNvPr id="5" name="Content Placeholder 4">
            <a:extLst>
              <a:ext uri="{FF2B5EF4-FFF2-40B4-BE49-F238E27FC236}">
                <a16:creationId xmlns:a16="http://schemas.microsoft.com/office/drawing/2014/main" id="{13012954-54C5-4F48-EBE9-F6E120548D92}"/>
              </a:ext>
            </a:extLst>
          </p:cNvPr>
          <p:cNvPicPr>
            <a:picLocks noGrp="1" noChangeAspect="1"/>
          </p:cNvPicPr>
          <p:nvPr>
            <p:ph idx="1"/>
          </p:nvPr>
        </p:nvPicPr>
        <p:blipFill>
          <a:blip r:embed="rId9">
            <a:extLst>
              <a:ext uri="{28A0092B-C50C-407E-A947-70E740481C1C}">
                <a14:useLocalDpi xmlns:a14="http://schemas.microsoft.com/office/drawing/2010/main" val="0"/>
              </a:ext>
            </a:extLst>
          </a:blip>
          <a:stretch>
            <a:fillRect/>
          </a:stretch>
        </p:blipFill>
        <p:spPr>
          <a:xfrm>
            <a:off x="10358384" y="271594"/>
            <a:ext cx="1490715" cy="924620"/>
          </a:xfrm>
        </p:spPr>
      </p:pic>
    </p:spTree>
    <p:extLst>
      <p:ext uri="{BB962C8B-B14F-4D97-AF65-F5344CB8AC3E}">
        <p14:creationId xmlns:p14="http://schemas.microsoft.com/office/powerpoint/2010/main" val="1857790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216BF-5832-3E1B-B668-DB17CDF7A015}"/>
              </a:ext>
            </a:extLst>
          </p:cNvPr>
          <p:cNvSpPr>
            <a:spLocks noGrp="1"/>
          </p:cNvSpPr>
          <p:nvPr>
            <p:ph type="title"/>
          </p:nvPr>
        </p:nvSpPr>
        <p:spPr>
          <a:xfrm>
            <a:off x="357116" y="207111"/>
            <a:ext cx="10515600" cy="1325563"/>
          </a:xfrm>
        </p:spPr>
        <p:txBody>
          <a:bodyPr/>
          <a:lstStyle/>
          <a:p>
            <a:r>
              <a:rPr lang="en-GB" sz="4000" u="sng" dirty="0">
                <a:solidFill>
                  <a:schemeClr val="tx2"/>
                </a:solidFill>
                <a:latin typeface="Arial" panose="020B0604020202020204" pitchFamily="34" charset="0"/>
                <a:cs typeface="Arial" panose="020B0604020202020204" pitchFamily="34" charset="0"/>
              </a:rPr>
              <a:t>SSAB</a:t>
            </a:r>
            <a:r>
              <a:rPr lang="en-GB" u="sng" dirty="0">
                <a:solidFill>
                  <a:schemeClr val="tx2"/>
                </a:solidFill>
                <a:latin typeface="Arial" panose="020B0604020202020204" pitchFamily="34" charset="0"/>
                <a:cs typeface="Arial" panose="020B0604020202020204" pitchFamily="34" charset="0"/>
              </a:rPr>
              <a:t> </a:t>
            </a:r>
            <a:r>
              <a:rPr lang="en-GB" sz="4000" u="sng" dirty="0">
                <a:solidFill>
                  <a:schemeClr val="tx2"/>
                </a:solidFill>
                <a:latin typeface="Arial" panose="020B0604020202020204" pitchFamily="34" charset="0"/>
                <a:cs typeface="Arial" panose="020B0604020202020204" pitchFamily="34" charset="0"/>
              </a:rPr>
              <a:t>Training</a:t>
            </a:r>
            <a:r>
              <a:rPr lang="en-GB" u="sng" dirty="0">
                <a:solidFill>
                  <a:schemeClr val="tx2"/>
                </a:solidFill>
                <a:latin typeface="Arial" panose="020B0604020202020204" pitchFamily="34" charset="0"/>
                <a:cs typeface="Arial" panose="020B0604020202020204" pitchFamily="34" charset="0"/>
              </a:rPr>
              <a:t> </a:t>
            </a:r>
          </a:p>
        </p:txBody>
      </p:sp>
      <p:pic>
        <p:nvPicPr>
          <p:cNvPr id="4" name="Content Placeholder 4">
            <a:extLst>
              <a:ext uri="{FF2B5EF4-FFF2-40B4-BE49-F238E27FC236}">
                <a16:creationId xmlns:a16="http://schemas.microsoft.com/office/drawing/2014/main" id="{7B4CA245-EEEF-28C7-FB92-1E18D29DC81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5091" y="271594"/>
            <a:ext cx="1706359" cy="1196598"/>
          </a:xfrm>
          <a:prstGeom prst="rect">
            <a:avLst/>
          </a:prstGeom>
        </p:spPr>
      </p:pic>
      <p:graphicFrame>
        <p:nvGraphicFramePr>
          <p:cNvPr id="3" name="Table 2">
            <a:extLst>
              <a:ext uri="{FF2B5EF4-FFF2-40B4-BE49-F238E27FC236}">
                <a16:creationId xmlns:a16="http://schemas.microsoft.com/office/drawing/2014/main" id="{6E16BB22-DD74-8C5B-5A89-4B184F542D25}"/>
              </a:ext>
            </a:extLst>
          </p:cNvPr>
          <p:cNvGraphicFramePr>
            <a:graphicFrameLocks noGrp="1"/>
          </p:cNvGraphicFramePr>
          <p:nvPr>
            <p:extLst>
              <p:ext uri="{D42A27DB-BD31-4B8C-83A1-F6EECF244321}">
                <p14:modId xmlns:p14="http://schemas.microsoft.com/office/powerpoint/2010/main" val="3250577110"/>
              </p:ext>
            </p:extLst>
          </p:nvPr>
        </p:nvGraphicFramePr>
        <p:xfrm>
          <a:off x="357116" y="1937201"/>
          <a:ext cx="11477767" cy="2427620"/>
        </p:xfrm>
        <a:graphic>
          <a:graphicData uri="http://schemas.openxmlformats.org/drawingml/2006/table">
            <a:tbl>
              <a:tblPr firstRow="1" bandRow="1">
                <a:tableStyleId>{327F97BB-C833-4FB7-BDE5-3F7075034690}</a:tableStyleId>
              </a:tblPr>
              <a:tblGrid>
                <a:gridCol w="2048393">
                  <a:extLst>
                    <a:ext uri="{9D8B030D-6E8A-4147-A177-3AD203B41FA5}">
                      <a16:colId xmlns:a16="http://schemas.microsoft.com/office/drawing/2014/main" val="369021602"/>
                    </a:ext>
                  </a:extLst>
                </a:gridCol>
                <a:gridCol w="2363558">
                  <a:extLst>
                    <a:ext uri="{9D8B030D-6E8A-4147-A177-3AD203B41FA5}">
                      <a16:colId xmlns:a16="http://schemas.microsoft.com/office/drawing/2014/main" val="1027347421"/>
                    </a:ext>
                  </a:extLst>
                </a:gridCol>
                <a:gridCol w="1514514">
                  <a:extLst>
                    <a:ext uri="{9D8B030D-6E8A-4147-A177-3AD203B41FA5}">
                      <a16:colId xmlns:a16="http://schemas.microsoft.com/office/drawing/2014/main" val="1034576864"/>
                    </a:ext>
                  </a:extLst>
                </a:gridCol>
                <a:gridCol w="5551302">
                  <a:extLst>
                    <a:ext uri="{9D8B030D-6E8A-4147-A177-3AD203B41FA5}">
                      <a16:colId xmlns:a16="http://schemas.microsoft.com/office/drawing/2014/main" val="2952719892"/>
                    </a:ext>
                  </a:extLst>
                </a:gridCol>
              </a:tblGrid>
              <a:tr h="606905">
                <a:tc>
                  <a:txBody>
                    <a:bodyPr/>
                    <a:lstStyle/>
                    <a:p>
                      <a:pPr algn="ctr"/>
                      <a:r>
                        <a:rPr lang="en-GB" sz="1400" u="sng" dirty="0">
                          <a:solidFill>
                            <a:schemeClr val="bg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Course</a:t>
                      </a:r>
                    </a:p>
                  </a:txBody>
                  <a:tcPr marL="72000" marR="0" marT="0" marB="0" anchor="ctr"/>
                </a:tc>
                <a:tc>
                  <a:txBody>
                    <a:bodyPr/>
                    <a:lstStyle/>
                    <a:p>
                      <a:pPr algn="ctr"/>
                      <a:r>
                        <a:rPr lang="en-GB" sz="1400" u="sng" dirty="0">
                          <a:solidFill>
                            <a:schemeClr val="bg1"/>
                          </a:solidFill>
                          <a:latin typeface="Arial" panose="020B0604020202020204" pitchFamily="34" charset="0"/>
                          <a:cs typeface="Arial" panose="020B0604020202020204" pitchFamily="34" charset="0"/>
                        </a:rPr>
                        <a:t>Date</a:t>
                      </a:r>
                    </a:p>
                  </a:txBody>
                  <a:tcPr marL="72000" marR="0" anchor="ctr"/>
                </a:tc>
                <a:tc>
                  <a:txBody>
                    <a:bodyPr/>
                    <a:lstStyle/>
                    <a:p>
                      <a:pPr algn="ctr"/>
                      <a:r>
                        <a:rPr lang="en-GB" sz="1400" u="sng" dirty="0">
                          <a:solidFill>
                            <a:schemeClr val="bg1"/>
                          </a:solidFill>
                          <a:effectLst/>
                          <a:latin typeface="Arial" panose="020B0604020202020204" pitchFamily="34" charset="0"/>
                          <a:cs typeface="Arial" panose="020B0604020202020204" pitchFamily="34" charset="0"/>
                        </a:rPr>
                        <a:t>Time</a:t>
                      </a:r>
                    </a:p>
                  </a:txBody>
                  <a:tcPr marL="72000" marR="0" marT="0" marB="0" anchor="ctr"/>
                </a:tc>
                <a:tc>
                  <a:txBody>
                    <a:bodyPr/>
                    <a:lstStyle/>
                    <a:p>
                      <a:pPr algn="ctr"/>
                      <a:r>
                        <a:rPr lang="en-GB" sz="1400" u="sng" dirty="0">
                          <a:solidFill>
                            <a:schemeClr val="bg1"/>
                          </a:solidFill>
                          <a:latin typeface="Arial" panose="020B0604020202020204" pitchFamily="34" charset="0"/>
                          <a:cs typeface="Arial" panose="020B0604020202020204" pitchFamily="34" charset="0"/>
                        </a:rPr>
                        <a:t>Link to Book</a:t>
                      </a:r>
                    </a:p>
                  </a:txBody>
                  <a:tcPr marL="72000" marR="0" anchor="ctr"/>
                </a:tc>
                <a:extLst>
                  <a:ext uri="{0D108BD9-81ED-4DB2-BD59-A6C34878D82A}">
                    <a16:rowId xmlns:a16="http://schemas.microsoft.com/office/drawing/2014/main" val="3062890901"/>
                  </a:ext>
                </a:extLst>
              </a:tr>
              <a:tr h="606905">
                <a:tc>
                  <a:txBody>
                    <a:bodyPr/>
                    <a:lstStyle/>
                    <a:p>
                      <a:pPr algn="l"/>
                      <a:r>
                        <a:rPr lang="en-GB" sz="1300" dirty="0">
                          <a:solidFill>
                            <a:schemeClr val="bg1"/>
                          </a:solidFill>
                          <a:effectLst/>
                          <a:latin typeface="Arial" panose="020B0604020202020204" pitchFamily="34" charset="0"/>
                          <a:cs typeface="Arial" panose="020B0604020202020204" pitchFamily="34" charset="0"/>
                        </a:rPr>
                        <a:t>Professional Curiosity</a:t>
                      </a:r>
                    </a:p>
                  </a:txBody>
                  <a:tcPr marL="72000" marR="0" marT="0" marB="0" anchor="ctr"/>
                </a:tc>
                <a:tc>
                  <a:txBody>
                    <a:bodyPr/>
                    <a:lstStyle/>
                    <a:p>
                      <a:pPr algn="l"/>
                      <a:r>
                        <a:rPr lang="en-GB" sz="1300" dirty="0">
                          <a:solidFill>
                            <a:schemeClr val="bg1"/>
                          </a:solidFill>
                          <a:latin typeface="Arial" panose="020B0604020202020204" pitchFamily="34" charset="0"/>
                          <a:cs typeface="Arial" panose="020B0604020202020204" pitchFamily="34" charset="0"/>
                        </a:rPr>
                        <a:t>Tuesday 13</a:t>
                      </a:r>
                      <a:r>
                        <a:rPr lang="en-GB" sz="1300" baseline="30000" dirty="0">
                          <a:solidFill>
                            <a:schemeClr val="bg1"/>
                          </a:solidFill>
                          <a:latin typeface="Arial" panose="020B0604020202020204" pitchFamily="34" charset="0"/>
                          <a:cs typeface="Arial" panose="020B0604020202020204" pitchFamily="34" charset="0"/>
                        </a:rPr>
                        <a:t>th</a:t>
                      </a:r>
                      <a:r>
                        <a:rPr lang="en-GB" sz="1300" dirty="0">
                          <a:solidFill>
                            <a:schemeClr val="bg1"/>
                          </a:solidFill>
                          <a:latin typeface="Arial" panose="020B0604020202020204" pitchFamily="34" charset="0"/>
                          <a:cs typeface="Arial" panose="020B0604020202020204" pitchFamily="34" charset="0"/>
                        </a:rPr>
                        <a:t> February 2024</a:t>
                      </a:r>
                    </a:p>
                  </a:txBody>
                  <a:tcPr marL="72000" marR="0" anchor="ctr"/>
                </a:tc>
                <a:tc>
                  <a:txBody>
                    <a:bodyPr/>
                    <a:lstStyle/>
                    <a:p>
                      <a:pPr algn="l"/>
                      <a:r>
                        <a:rPr lang="en-GB" sz="1300" dirty="0">
                          <a:solidFill>
                            <a:schemeClr val="bg1"/>
                          </a:solidFill>
                          <a:effectLst/>
                          <a:latin typeface="Arial" panose="020B0604020202020204" pitchFamily="34" charset="0"/>
                          <a:cs typeface="Arial" panose="020B0604020202020204" pitchFamily="34" charset="0"/>
                        </a:rPr>
                        <a:t>10:00am – 1:00pm</a:t>
                      </a:r>
                    </a:p>
                  </a:txBody>
                  <a:tcPr marL="72000" marR="0" marT="0" marB="0" anchor="ctr"/>
                </a:tc>
                <a:tc>
                  <a:txBody>
                    <a:bodyPr/>
                    <a:lstStyle/>
                    <a:p>
                      <a:pPr algn="l"/>
                      <a:r>
                        <a:rPr lang="en-GB" sz="13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Professional Curiosity Registration, Tue 13 Feb 2024 at 10:00 | Eventbrite</a:t>
                      </a:r>
                      <a:endParaRPr lang="en-GB" sz="1300" dirty="0">
                        <a:solidFill>
                          <a:schemeClr val="bg1"/>
                        </a:solidFill>
                        <a:latin typeface="Arial" panose="020B0604020202020204" pitchFamily="34" charset="0"/>
                        <a:cs typeface="Arial" panose="020B0604020202020204" pitchFamily="34" charset="0"/>
                      </a:endParaRPr>
                    </a:p>
                  </a:txBody>
                  <a:tcPr marL="72000" marR="0" anchor="ctr"/>
                </a:tc>
                <a:extLst>
                  <a:ext uri="{0D108BD9-81ED-4DB2-BD59-A6C34878D82A}">
                    <a16:rowId xmlns:a16="http://schemas.microsoft.com/office/drawing/2014/main" val="1413309845"/>
                  </a:ext>
                </a:extLst>
              </a:tr>
              <a:tr h="606905">
                <a:tc>
                  <a:txBody>
                    <a:bodyPr/>
                    <a:lstStyle/>
                    <a:p>
                      <a:pPr algn="l"/>
                      <a:r>
                        <a:rPr lang="en-GB" sz="1300" dirty="0">
                          <a:solidFill>
                            <a:schemeClr val="bg1"/>
                          </a:solidFill>
                          <a:effectLst/>
                          <a:latin typeface="Arial" panose="020B0604020202020204" pitchFamily="34" charset="0"/>
                          <a:cs typeface="Arial" panose="020B0604020202020204" pitchFamily="34" charset="0"/>
                        </a:rPr>
                        <a:t>Cultural Competency</a:t>
                      </a:r>
                    </a:p>
                  </a:txBody>
                  <a:tcPr marL="72000" marR="0" marT="0" marB="0" anchor="ctr"/>
                </a:tc>
                <a:tc>
                  <a:txBody>
                    <a:bodyPr/>
                    <a:lstStyle/>
                    <a:p>
                      <a:pPr algn="l"/>
                      <a:r>
                        <a:rPr lang="en-GB" sz="1300" dirty="0">
                          <a:solidFill>
                            <a:schemeClr val="bg1"/>
                          </a:solidFill>
                          <a:latin typeface="Arial" panose="020B0604020202020204" pitchFamily="34" charset="0"/>
                          <a:cs typeface="Arial" panose="020B0604020202020204" pitchFamily="34" charset="0"/>
                        </a:rPr>
                        <a:t>Monday 26</a:t>
                      </a:r>
                      <a:r>
                        <a:rPr lang="en-GB" sz="1300" baseline="30000" dirty="0">
                          <a:solidFill>
                            <a:schemeClr val="bg1"/>
                          </a:solidFill>
                          <a:latin typeface="Arial" panose="020B0604020202020204" pitchFamily="34" charset="0"/>
                          <a:cs typeface="Arial" panose="020B0604020202020204" pitchFamily="34" charset="0"/>
                        </a:rPr>
                        <a:t>th</a:t>
                      </a:r>
                      <a:r>
                        <a:rPr lang="en-GB" sz="1300" dirty="0">
                          <a:solidFill>
                            <a:schemeClr val="bg1"/>
                          </a:solidFill>
                          <a:latin typeface="Arial" panose="020B0604020202020204" pitchFamily="34" charset="0"/>
                          <a:cs typeface="Arial" panose="020B0604020202020204" pitchFamily="34" charset="0"/>
                        </a:rPr>
                        <a:t> February 2024</a:t>
                      </a:r>
                    </a:p>
                  </a:txBody>
                  <a:tcPr marL="72000" marR="0" anchor="ctr"/>
                </a:tc>
                <a:tc>
                  <a:txBody>
                    <a:bodyPr/>
                    <a:lstStyle/>
                    <a:p>
                      <a:pPr algn="l"/>
                      <a:r>
                        <a:rPr lang="en-GB" sz="1300" dirty="0">
                          <a:solidFill>
                            <a:schemeClr val="bg1"/>
                          </a:solidFill>
                          <a:effectLst/>
                          <a:latin typeface="Arial" panose="020B0604020202020204" pitchFamily="34" charset="0"/>
                          <a:cs typeface="Arial" panose="020B0604020202020204" pitchFamily="34" charset="0"/>
                        </a:rPr>
                        <a:t>10:00am – 3:00pm</a:t>
                      </a:r>
                    </a:p>
                  </a:txBody>
                  <a:tcPr marL="72000" marR="0" marT="0" marB="0" anchor="ctr"/>
                </a:tc>
                <a:tc>
                  <a:txBody>
                    <a:bodyPr/>
                    <a:lstStyle/>
                    <a:p>
                      <a:pPr algn="l"/>
                      <a:r>
                        <a:rPr lang="en-GB" sz="1300" dirty="0">
                          <a:solidFill>
                            <a:schemeClr val="bg1"/>
                          </a:solidFill>
                          <a:latin typeface="Arial"/>
                          <a:cs typeface="Arial"/>
                        </a:rPr>
                        <a:t>Face to face at Sans Souci </a:t>
                      </a:r>
                    </a:p>
                  </a:txBody>
                  <a:tcPr marL="72000" marR="0" anchor="ctr"/>
                </a:tc>
                <a:extLst>
                  <a:ext uri="{0D108BD9-81ED-4DB2-BD59-A6C34878D82A}">
                    <a16:rowId xmlns:a16="http://schemas.microsoft.com/office/drawing/2014/main" val="2198506813"/>
                  </a:ext>
                </a:extLst>
              </a:tr>
              <a:tr h="606905">
                <a:tc>
                  <a:txBody>
                    <a:bodyPr/>
                    <a:lstStyle/>
                    <a:p>
                      <a:pPr algn="l"/>
                      <a:r>
                        <a:rPr lang="en-GB" sz="1300" dirty="0">
                          <a:solidFill>
                            <a:schemeClr val="bg1"/>
                          </a:solidFill>
                          <a:effectLst/>
                          <a:latin typeface="Arial" panose="020B0604020202020204" pitchFamily="34" charset="0"/>
                          <a:cs typeface="Arial" panose="020B0604020202020204" pitchFamily="34" charset="0"/>
                        </a:rPr>
                        <a:t>Working with People that Self-Neglect</a:t>
                      </a:r>
                    </a:p>
                  </a:txBody>
                  <a:tcPr marL="72000" marR="0" marT="0" marB="0" anchor="ctr"/>
                </a:tc>
                <a:tc>
                  <a:txBody>
                    <a:bodyPr/>
                    <a:lstStyle/>
                    <a:p>
                      <a:pPr algn="l"/>
                      <a:r>
                        <a:rPr lang="en-GB" sz="1300" dirty="0">
                          <a:solidFill>
                            <a:schemeClr val="bg1"/>
                          </a:solidFill>
                          <a:latin typeface="Arial" panose="020B0604020202020204" pitchFamily="34" charset="0"/>
                          <a:cs typeface="Arial" panose="020B0604020202020204" pitchFamily="34" charset="0"/>
                        </a:rPr>
                        <a:t>Tuesday 5</a:t>
                      </a:r>
                      <a:r>
                        <a:rPr lang="en-GB" sz="1300" baseline="30000" dirty="0">
                          <a:solidFill>
                            <a:schemeClr val="bg1"/>
                          </a:solidFill>
                          <a:latin typeface="Arial" panose="020B0604020202020204" pitchFamily="34" charset="0"/>
                          <a:cs typeface="Arial" panose="020B0604020202020204" pitchFamily="34" charset="0"/>
                        </a:rPr>
                        <a:t>th</a:t>
                      </a:r>
                      <a:r>
                        <a:rPr lang="en-GB" sz="1300" dirty="0">
                          <a:solidFill>
                            <a:schemeClr val="bg1"/>
                          </a:solidFill>
                          <a:latin typeface="Arial" panose="020B0604020202020204" pitchFamily="34" charset="0"/>
                          <a:cs typeface="Arial" panose="020B0604020202020204" pitchFamily="34" charset="0"/>
                        </a:rPr>
                        <a:t> March 2024</a:t>
                      </a:r>
                    </a:p>
                  </a:txBody>
                  <a:tcPr marL="72000" marR="0" anchor="ctr"/>
                </a:tc>
                <a:tc>
                  <a:txBody>
                    <a:bodyPr/>
                    <a:lstStyle/>
                    <a:p>
                      <a:pPr algn="l"/>
                      <a:r>
                        <a:rPr lang="en-GB" sz="1300" dirty="0">
                          <a:solidFill>
                            <a:schemeClr val="bg1"/>
                          </a:solidFill>
                          <a:effectLst/>
                          <a:latin typeface="Arial" panose="020B0604020202020204" pitchFamily="34" charset="0"/>
                          <a:cs typeface="Arial" panose="020B0604020202020204" pitchFamily="34" charset="0"/>
                        </a:rPr>
                        <a:t>10:00am – 1:00pm</a:t>
                      </a:r>
                    </a:p>
                  </a:txBody>
                  <a:tcPr marL="72000" marR="0" marT="0" marB="0" anchor="ctr"/>
                </a:tc>
                <a:tc>
                  <a:txBody>
                    <a:bodyPr/>
                    <a:lstStyle/>
                    <a:p>
                      <a:pPr algn="l"/>
                      <a:r>
                        <a:rPr lang="en-GB" sz="13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Working with People that Self-Neglect Registration, Tue 5 Mar 2024 at 10:00 | Eventbrite</a:t>
                      </a:r>
                      <a:endParaRPr lang="en-GB" sz="1300" dirty="0">
                        <a:solidFill>
                          <a:schemeClr val="bg1"/>
                        </a:solidFill>
                        <a:latin typeface="Arial" panose="020B0604020202020204" pitchFamily="34" charset="0"/>
                        <a:cs typeface="Arial" panose="020B0604020202020204" pitchFamily="34" charset="0"/>
                      </a:endParaRPr>
                    </a:p>
                  </a:txBody>
                  <a:tcPr marL="72000" marR="0" anchor="ctr"/>
                </a:tc>
                <a:extLst>
                  <a:ext uri="{0D108BD9-81ED-4DB2-BD59-A6C34878D82A}">
                    <a16:rowId xmlns:a16="http://schemas.microsoft.com/office/drawing/2014/main" val="106769671"/>
                  </a:ext>
                </a:extLst>
              </a:tr>
            </a:tbl>
          </a:graphicData>
        </a:graphic>
      </p:graphicFrame>
    </p:spTree>
    <p:extLst>
      <p:ext uri="{BB962C8B-B14F-4D97-AF65-F5344CB8AC3E}">
        <p14:creationId xmlns:p14="http://schemas.microsoft.com/office/powerpoint/2010/main" val="1203393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7CDB3-5FE6-72D3-C55E-B1B71EBD00AE}"/>
              </a:ext>
            </a:extLst>
          </p:cNvPr>
          <p:cNvSpPr>
            <a:spLocks noGrp="1"/>
          </p:cNvSpPr>
          <p:nvPr>
            <p:ph type="title"/>
          </p:nvPr>
        </p:nvSpPr>
        <p:spPr>
          <a:xfrm>
            <a:off x="323295" y="258386"/>
            <a:ext cx="10515600" cy="567030"/>
          </a:xfrm>
        </p:spPr>
        <p:txBody>
          <a:bodyPr>
            <a:normAutofit fontScale="90000"/>
          </a:bodyPr>
          <a:lstStyle/>
          <a:p>
            <a:r>
              <a:rPr lang="en-GB" u="sng" dirty="0">
                <a:latin typeface="Arial" panose="020B0604020202020204" pitchFamily="34" charset="0"/>
                <a:cs typeface="Arial" panose="020B0604020202020204" pitchFamily="34" charset="0"/>
              </a:rPr>
              <a:t>Think Family </a:t>
            </a:r>
          </a:p>
        </p:txBody>
      </p:sp>
      <p:sp>
        <p:nvSpPr>
          <p:cNvPr id="3" name="Content Placeholder 2">
            <a:extLst>
              <a:ext uri="{FF2B5EF4-FFF2-40B4-BE49-F238E27FC236}">
                <a16:creationId xmlns:a16="http://schemas.microsoft.com/office/drawing/2014/main" id="{215141BB-FF56-0A14-462B-9BB565B45E7A}"/>
              </a:ext>
            </a:extLst>
          </p:cNvPr>
          <p:cNvSpPr>
            <a:spLocks noGrp="1"/>
          </p:cNvSpPr>
          <p:nvPr>
            <p:ph idx="1"/>
          </p:nvPr>
        </p:nvSpPr>
        <p:spPr>
          <a:xfrm>
            <a:off x="323295" y="962283"/>
            <a:ext cx="8235557" cy="361700"/>
          </a:xfrm>
        </p:spPr>
        <p:txBody>
          <a:bodyPr/>
          <a:lstStyle/>
          <a:p>
            <a:pPr marL="0" indent="0">
              <a:buNone/>
            </a:pPr>
            <a:r>
              <a:rPr lang="en-GB" sz="18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Sam’s Story – Child Neglect by a Vulnerable Adult – Real Safeguarding Stories</a:t>
            </a:r>
            <a:endParaRPr lang="en-GB" dirty="0">
              <a:latin typeface="Arial" panose="020B0604020202020204" pitchFamily="34" charset="0"/>
              <a:cs typeface="Arial" panose="020B0604020202020204" pitchFamily="34" charset="0"/>
            </a:endParaRPr>
          </a:p>
        </p:txBody>
      </p:sp>
      <p:pic>
        <p:nvPicPr>
          <p:cNvPr id="4" name="Content Placeholder 3" descr="Screen Clipping">
            <a:extLst>
              <a:ext uri="{FF2B5EF4-FFF2-40B4-BE49-F238E27FC236}">
                <a16:creationId xmlns:a16="http://schemas.microsoft.com/office/drawing/2014/main" id="{73877C50-0AB2-A8C6-63FB-E48B055FB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5293" y="1460851"/>
            <a:ext cx="8681414" cy="5112568"/>
          </a:xfrm>
          <a:prstGeom prst="rect">
            <a:avLst/>
          </a:prstGeom>
        </p:spPr>
      </p:pic>
    </p:spTree>
    <p:extLst>
      <p:ext uri="{BB962C8B-B14F-4D97-AF65-F5344CB8AC3E}">
        <p14:creationId xmlns:p14="http://schemas.microsoft.com/office/powerpoint/2010/main" val="1459578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87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3654D-6076-1637-0EC2-975F379C7B52}"/>
              </a:ext>
            </a:extLst>
          </p:cNvPr>
          <p:cNvSpPr>
            <a:spLocks noGrp="1"/>
          </p:cNvSpPr>
          <p:nvPr>
            <p:ph type="ctrTitle"/>
          </p:nvPr>
        </p:nvSpPr>
        <p:spPr/>
        <p:txBody>
          <a:bodyPr>
            <a:normAutofit/>
          </a:bodyPr>
          <a:lstStyle/>
          <a:p>
            <a:endParaRPr lang="en-GB" dirty="0"/>
          </a:p>
        </p:txBody>
      </p:sp>
      <p:sp>
        <p:nvSpPr>
          <p:cNvPr id="3" name="Subtitle 2">
            <a:extLst>
              <a:ext uri="{FF2B5EF4-FFF2-40B4-BE49-F238E27FC236}">
                <a16:creationId xmlns:a16="http://schemas.microsoft.com/office/drawing/2014/main" id="{48B1F399-F6B9-D231-82E5-00BA17EF7FA8}"/>
              </a:ext>
            </a:extLst>
          </p:cNvPr>
          <p:cNvSpPr>
            <a:spLocks noGrp="1"/>
          </p:cNvSpPr>
          <p:nvPr>
            <p:ph type="subTitle" idx="1"/>
          </p:nvPr>
        </p:nvSpPr>
        <p:spPr/>
        <p:txBody>
          <a:bodyPr/>
          <a:lstStyle/>
          <a:p>
            <a:endParaRPr lang="en-GB" dirty="0"/>
          </a:p>
          <a:p>
            <a:endParaRPr lang="en-GB" dirty="0"/>
          </a:p>
        </p:txBody>
      </p:sp>
      <p:pic>
        <p:nvPicPr>
          <p:cNvPr id="5" name="Picture 4">
            <a:extLst>
              <a:ext uri="{FF2B5EF4-FFF2-40B4-BE49-F238E27FC236}">
                <a16:creationId xmlns:a16="http://schemas.microsoft.com/office/drawing/2014/main" id="{7C769BAA-7D37-3FD2-88F7-953C0C79E926}"/>
              </a:ext>
            </a:extLst>
          </p:cNvPr>
          <p:cNvPicPr>
            <a:picLocks noChangeAspect="1"/>
          </p:cNvPicPr>
          <p:nvPr/>
        </p:nvPicPr>
        <p:blipFill rotWithShape="1">
          <a:blip r:embed="rId3">
            <a:alphaModFix/>
          </a:blip>
          <a:srcRect b="7132"/>
          <a:stretch/>
        </p:blipFill>
        <p:spPr>
          <a:xfrm>
            <a:off x="-1" y="0"/>
            <a:ext cx="12191999" cy="6857999"/>
          </a:xfrm>
          <a:prstGeom prst="rect">
            <a:avLst/>
          </a:prstGeom>
        </p:spPr>
      </p:pic>
    </p:spTree>
    <p:extLst>
      <p:ext uri="{BB962C8B-B14F-4D97-AF65-F5344CB8AC3E}">
        <p14:creationId xmlns:p14="http://schemas.microsoft.com/office/powerpoint/2010/main" val="4034869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D2D27A3-6892-D9CD-C057-B4E6E0E20D2D}"/>
              </a:ext>
            </a:extLst>
          </p:cNvPr>
          <p:cNvGrpSpPr/>
          <p:nvPr/>
        </p:nvGrpSpPr>
        <p:grpSpPr>
          <a:xfrm>
            <a:off x="0" y="0"/>
            <a:ext cx="12192000" cy="6858000"/>
            <a:chOff x="5536" y="0"/>
            <a:chExt cx="12180928" cy="6858000"/>
          </a:xfrm>
        </p:grpSpPr>
        <p:pic>
          <p:nvPicPr>
            <p:cNvPr id="3" name="Picture 2" descr="A child with blonde hair and blue and white striped shirt&#10;&#10;Description automatically generated">
              <a:extLst>
                <a:ext uri="{FF2B5EF4-FFF2-40B4-BE49-F238E27FC236}">
                  <a16:creationId xmlns:a16="http://schemas.microsoft.com/office/drawing/2014/main" id="{8CB6687E-9FE6-A9AC-62D3-D5104CA19D61}"/>
                </a:ext>
              </a:extLst>
            </p:cNvPr>
            <p:cNvPicPr>
              <a:picLocks noChangeAspect="1"/>
            </p:cNvPicPr>
            <p:nvPr/>
          </p:nvPicPr>
          <p:blipFill>
            <a:blip r:embed="rId3">
              <a:alphaModFix amt="26000"/>
              <a:extLst>
                <a:ext uri="{28A0092B-C50C-407E-A947-70E740481C1C}">
                  <a14:useLocalDpi xmlns:a14="http://schemas.microsoft.com/office/drawing/2010/main" val="0"/>
                </a:ext>
              </a:extLst>
            </a:blip>
            <a:stretch>
              <a:fillRect/>
            </a:stretch>
          </p:blipFill>
          <p:spPr>
            <a:xfrm>
              <a:off x="5536" y="1"/>
              <a:ext cx="6090464" cy="6857999"/>
            </a:xfrm>
            <a:prstGeom prst="rect">
              <a:avLst/>
            </a:prstGeom>
          </p:spPr>
        </p:pic>
        <p:pic>
          <p:nvPicPr>
            <p:cNvPr id="6" name="Picture 5" descr="A close up of a baby&#10;&#10;Description automatically generated">
              <a:extLst>
                <a:ext uri="{FF2B5EF4-FFF2-40B4-BE49-F238E27FC236}">
                  <a16:creationId xmlns:a16="http://schemas.microsoft.com/office/drawing/2014/main" id="{EA393D97-D8DF-3D17-2C65-F38BE3369479}"/>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6096000" y="0"/>
              <a:ext cx="6090464" cy="6857999"/>
            </a:xfrm>
            <a:prstGeom prst="rect">
              <a:avLst/>
            </a:prstGeom>
          </p:spPr>
        </p:pic>
      </p:grpSp>
      <p:sp>
        <p:nvSpPr>
          <p:cNvPr id="4" name="TextBox 3">
            <a:extLst>
              <a:ext uri="{FF2B5EF4-FFF2-40B4-BE49-F238E27FC236}">
                <a16:creationId xmlns:a16="http://schemas.microsoft.com/office/drawing/2014/main" id="{7C884898-73AF-CEE2-175B-AB015586D60D}"/>
              </a:ext>
            </a:extLst>
          </p:cNvPr>
          <p:cNvSpPr txBox="1"/>
          <p:nvPr/>
        </p:nvSpPr>
        <p:spPr>
          <a:xfrm>
            <a:off x="561474" y="490603"/>
            <a:ext cx="11069052" cy="1323439"/>
          </a:xfrm>
          <a:prstGeom prst="rect">
            <a:avLst/>
          </a:prstGeom>
          <a:noFill/>
        </p:spPr>
        <p:txBody>
          <a:bodyPr wrap="square" rtlCol="0">
            <a:spAutoFit/>
          </a:bodyPr>
          <a:lstStyle/>
          <a:p>
            <a:pPr algn="ctr"/>
            <a:r>
              <a:rPr lang="en-GB" sz="4000" b="1" dirty="0">
                <a:latin typeface="Arial" panose="020B0604020202020204" pitchFamily="34" charset="0"/>
                <a:cs typeface="Arial" panose="020B0604020202020204" pitchFamily="34" charset="0"/>
              </a:rPr>
              <a:t>Trust Think Family Approach and The National Child Safeguarding Practice Review </a:t>
            </a:r>
          </a:p>
        </p:txBody>
      </p:sp>
      <p:sp>
        <p:nvSpPr>
          <p:cNvPr id="8" name="TextBox 7">
            <a:extLst>
              <a:ext uri="{FF2B5EF4-FFF2-40B4-BE49-F238E27FC236}">
                <a16:creationId xmlns:a16="http://schemas.microsoft.com/office/drawing/2014/main" id="{2B39D804-C424-D61B-A4D0-39E1B220D29D}"/>
              </a:ext>
            </a:extLst>
          </p:cNvPr>
          <p:cNvSpPr txBox="1"/>
          <p:nvPr/>
        </p:nvSpPr>
        <p:spPr>
          <a:xfrm>
            <a:off x="561474" y="2778516"/>
            <a:ext cx="9577136" cy="2062103"/>
          </a:xfrm>
          <a:prstGeom prst="rect">
            <a:avLst/>
          </a:prstGeom>
          <a:noFill/>
        </p:spPr>
        <p:txBody>
          <a:bodyPr wrap="square" rtlCol="0">
            <a:spAutoFit/>
          </a:bodyPr>
          <a:lstStyle/>
          <a:p>
            <a:pPr marL="285750" indent="-285750">
              <a:buFont typeface="Arial" panose="020B0604020202020204" pitchFamily="34" charset="0"/>
              <a:buChar char="•"/>
            </a:pPr>
            <a:r>
              <a:rPr lang="en-GB" sz="3200" dirty="0">
                <a:latin typeface="Arial" panose="020B0604020202020204" pitchFamily="34" charset="0"/>
                <a:cs typeface="Arial" panose="020B0604020202020204" pitchFamily="34" charset="0"/>
              </a:rPr>
              <a:t>Outcome of review</a:t>
            </a:r>
          </a:p>
          <a:p>
            <a:pPr marL="285750" indent="-285750">
              <a:buFont typeface="Arial" panose="020B0604020202020204" pitchFamily="34" charset="0"/>
              <a:buChar char="•"/>
            </a:pPr>
            <a:endParaRPr lang="en-GB" sz="3200" dirty="0">
              <a:latin typeface="Arial" panose="020B0604020202020204" pitchFamily="34" charset="0"/>
              <a:cs typeface="Arial" panose="020B0604020202020204" pitchFamily="34" charset="0"/>
            </a:endParaRPr>
          </a:p>
          <a:p>
            <a:endParaRPr lang="en-GB"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3200" dirty="0">
                <a:latin typeface="Arial" panose="020B0604020202020204" pitchFamily="34" charset="0"/>
                <a:cs typeface="Arial" panose="020B0604020202020204" pitchFamily="34" charset="0"/>
              </a:rPr>
              <a:t>Renewed focus needed – for children </a:t>
            </a:r>
            <a:r>
              <a:rPr lang="en-GB" sz="3200" i="1" dirty="0">
                <a:latin typeface="Arial" panose="020B0604020202020204" pitchFamily="34" charset="0"/>
                <a:cs typeface="Arial" panose="020B0604020202020204" pitchFamily="34" charset="0"/>
              </a:rPr>
              <a:t>and</a:t>
            </a:r>
            <a:r>
              <a:rPr lang="en-GB" sz="3200" dirty="0">
                <a:latin typeface="Arial" panose="020B0604020202020204" pitchFamily="34" charset="0"/>
                <a:cs typeface="Arial" panose="020B0604020202020204" pitchFamily="34" charset="0"/>
              </a:rPr>
              <a:t> families</a:t>
            </a:r>
            <a:endParaRPr lang="en-GB" dirty="0"/>
          </a:p>
        </p:txBody>
      </p:sp>
      <p:pic>
        <p:nvPicPr>
          <p:cNvPr id="10" name="Picture 9" descr="A colorful swirly circle with black background&#10;&#10;Description automatically generated">
            <a:extLst>
              <a:ext uri="{FF2B5EF4-FFF2-40B4-BE49-F238E27FC236}">
                <a16:creationId xmlns:a16="http://schemas.microsoft.com/office/drawing/2014/main" id="{7B51DA80-04DD-39E5-F642-527F582B39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74095" y="5791618"/>
            <a:ext cx="851949" cy="838228"/>
          </a:xfrm>
          <a:prstGeom prst="rect">
            <a:avLst/>
          </a:prstGeom>
        </p:spPr>
      </p:pic>
    </p:spTree>
    <p:extLst>
      <p:ext uri="{BB962C8B-B14F-4D97-AF65-F5344CB8AC3E}">
        <p14:creationId xmlns:p14="http://schemas.microsoft.com/office/powerpoint/2010/main" val="54259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1A7467EE79CD4A9944CAB0AE1E083E" ma:contentTypeVersion="14" ma:contentTypeDescription="Create a new document." ma:contentTypeScope="" ma:versionID="28b95e62878a756917bc82121ecad376">
  <xsd:schema xmlns:xsd="http://www.w3.org/2001/XMLSchema" xmlns:xs="http://www.w3.org/2001/XMLSchema" xmlns:p="http://schemas.microsoft.com/office/2006/metadata/properties" xmlns:ns2="95a53055-b097-4002-b766-a86f6b11c372" xmlns:ns3="b9cd7d79-118e-4cec-ac58-7b82f85f03e9" targetNamespace="http://schemas.microsoft.com/office/2006/metadata/properties" ma:root="true" ma:fieldsID="f44914d37f295fdd5702d1a6ff3538ee" ns2:_="" ns3:_="">
    <xsd:import namespace="95a53055-b097-4002-b766-a86f6b11c372"/>
    <xsd:import namespace="b9cd7d79-118e-4cec-ac58-7b82f85f03e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a53055-b097-4002-b766-a86f6b11c3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90eed39-d6ad-4e5c-884b-6dd43fdd6f2a"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cd7d79-118e-4cec-ac58-7b82f85f03e9"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bcde43db-59d5-4c19-a0dc-86e4113c249c}" ma:internalName="TaxCatchAll" ma:showField="CatchAllData" ma:web="b9cd7d79-118e-4cec-ac58-7b82f85f03e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9cd7d79-118e-4cec-ac58-7b82f85f03e9" xsi:nil="true"/>
    <lcf76f155ced4ddcb4097134ff3c332f xmlns="95a53055-b097-4002-b766-a86f6b11c372">
      <Terms xmlns="http://schemas.microsoft.com/office/infopath/2007/PartnerControls"/>
    </lcf76f155ced4ddcb4097134ff3c332f>
    <SharedWithUsers xmlns="b9cd7d79-118e-4cec-ac58-7b82f85f03e9">
      <UserInfo>
        <DisplayName>Rhys Cartwright (Solihull MBC)</DisplayName>
        <AccountId>20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C0A0C6-D91E-43EA-8C03-568AF19DCE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a53055-b097-4002-b766-a86f6b11c372"/>
    <ds:schemaRef ds:uri="b9cd7d79-118e-4cec-ac58-7b82f85f03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F3B7EC-8A70-4755-ABF1-90EFF2D3AA03}">
  <ds:schemaRefs>
    <ds:schemaRef ds:uri="http://schemas.microsoft.com/office/2006/metadata/properties"/>
    <ds:schemaRef ds:uri="http://schemas.microsoft.com/office/infopath/2007/PartnerControls"/>
    <ds:schemaRef ds:uri="b9cd7d79-118e-4cec-ac58-7b82f85f03e9"/>
    <ds:schemaRef ds:uri="95a53055-b097-4002-b766-a86f6b11c372"/>
  </ds:schemaRefs>
</ds:datastoreItem>
</file>

<file path=customXml/itemProps3.xml><?xml version="1.0" encoding="utf-8"?>
<ds:datastoreItem xmlns:ds="http://schemas.openxmlformats.org/officeDocument/2006/customXml" ds:itemID="{5A618CAC-B378-45D3-B4EA-C9748862B5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125</TotalTime>
  <Words>762</Words>
  <Application>Microsoft Office PowerPoint</Application>
  <PresentationFormat>Widescreen</PresentationFormat>
  <Paragraphs>136</Paragraphs>
  <Slides>14</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Calibri Light</vt:lpstr>
      <vt:lpstr>Office Theme</vt:lpstr>
      <vt:lpstr>Office Theme</vt:lpstr>
      <vt:lpstr>Solihull Safeguarding Practice Learning Forum</vt:lpstr>
      <vt:lpstr>Agenda </vt:lpstr>
      <vt:lpstr>SSCP Updates</vt:lpstr>
      <vt:lpstr>SSCP Training </vt:lpstr>
      <vt:lpstr>SSAB Updates  Local News  Hidden Harms Video Link to Hidden Harms Video Dispute Resolution &amp; Escalation Procedure Link to Dispute Resolution and Escalation Procedure  National News Learning from Safeguarding Adult Reviews Link to Eileen Dean SAR Resources and Link to Joshua SAR Resources The Experiences of Former Carers – Carers UK Click here to read the report in full National Partnership Agreement: Right Care, Right Person Click here for the full report  Equality, Diversity &amp; Inclusion What is Intersectionality? What is intersectionality? - YouTube Adultification Bias End Adultification Bias (Full Version) - YouTube  Making Safeguarding Personal Hospital Passports Orange Button Community Scheme</vt:lpstr>
      <vt:lpstr>SSAB Training </vt:lpstr>
      <vt:lpstr>Think Family </vt:lpstr>
      <vt:lpstr>PowerPoint Presentation</vt:lpstr>
      <vt:lpstr>PowerPoint Presentation</vt:lpstr>
      <vt:lpstr>PowerPoint Presentation</vt:lpstr>
      <vt:lpstr>Why did we develop the Think Family Standard?</vt:lpstr>
      <vt:lpstr>Our service users should be able to say :</vt:lpstr>
      <vt:lpstr>PowerPoint Presentation</vt:lpstr>
      <vt:lpstr>PowerPoint Presentation</vt:lpstr>
    </vt:vector>
  </TitlesOfParts>
  <Company>Solihull Metropolitan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Solihull Safeguarding Practice Learning Forum</dc:title>
  <dc:creator>Denise Lewis (Solihull MBC)</dc:creator>
  <cp:lastModifiedBy>rhys.cartwright</cp:lastModifiedBy>
  <cp:revision>28</cp:revision>
  <dcterms:created xsi:type="dcterms:W3CDTF">2023-08-23T13:48:09Z</dcterms:created>
  <dcterms:modified xsi:type="dcterms:W3CDTF">2024-02-20T11:39:24Z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0x0101008A1A7467EE79CD4A9944CAB0AE1E083E</vt:lpwstr>
  </property>
</Properties>
</file>